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59" r:id="rId8"/>
    <p:sldId id="269" r:id="rId9"/>
    <p:sldId id="262" r:id="rId10"/>
    <p:sldId id="261" r:id="rId11"/>
    <p:sldId id="1573" r:id="rId12"/>
    <p:sldId id="1572" r:id="rId13"/>
    <p:sldId id="270" r:id="rId14"/>
    <p:sldId id="271" r:id="rId15"/>
    <p:sldId id="272"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584"/>
    <a:srgbClr val="C27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29" autoAdjust="0"/>
  </p:normalViewPr>
  <p:slideViewPr>
    <p:cSldViewPr snapToGrid="0">
      <p:cViewPr varScale="1">
        <p:scale>
          <a:sx n="105" d="100"/>
          <a:sy n="105" d="100"/>
        </p:scale>
        <p:origin x="819"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EADF5-6F81-4643-9982-78690FF231F0}" type="datetimeFigureOut">
              <a:rPr lang="en-GB" smtClean="0"/>
              <a:t>18/01/2024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33F82-73A5-40EC-9555-78DA2EDA2A68}" type="slidenum">
              <a:rPr lang="en-GB" smtClean="0"/>
              <a:t>‹#›</a:t>
            </a:fld>
            <a:endParaRPr lang="en-GB"/>
          </a:p>
        </p:txBody>
      </p:sp>
    </p:spTree>
    <p:extLst>
      <p:ext uri="{BB962C8B-B14F-4D97-AF65-F5344CB8AC3E}">
        <p14:creationId xmlns:p14="http://schemas.microsoft.com/office/powerpoint/2010/main" val="123756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3F82-73A5-40EC-9555-78DA2EDA2A68}" type="slidenum">
              <a:rPr lang="en-GB" smtClean="0"/>
              <a:t>1</a:t>
            </a:fld>
            <a:endParaRPr lang="en-GB"/>
          </a:p>
        </p:txBody>
      </p:sp>
    </p:spTree>
    <p:extLst>
      <p:ext uri="{BB962C8B-B14F-4D97-AF65-F5344CB8AC3E}">
        <p14:creationId xmlns:p14="http://schemas.microsoft.com/office/powerpoint/2010/main" val="4488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AB333F82-73A5-40EC-9555-78DA2EDA2A68}" type="slidenum">
              <a:rPr lang="en-GB" smtClean="0"/>
              <a:t>2</a:t>
            </a:fld>
            <a:endParaRPr lang="en-GB"/>
          </a:p>
        </p:txBody>
      </p:sp>
    </p:spTree>
    <p:extLst>
      <p:ext uri="{BB962C8B-B14F-4D97-AF65-F5344CB8AC3E}">
        <p14:creationId xmlns:p14="http://schemas.microsoft.com/office/powerpoint/2010/main" val="38588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3F82-73A5-40EC-9555-78DA2EDA2A68}" type="slidenum">
              <a:rPr lang="en-GB" smtClean="0"/>
              <a:t>3</a:t>
            </a:fld>
            <a:endParaRPr lang="en-GB"/>
          </a:p>
        </p:txBody>
      </p:sp>
    </p:spTree>
    <p:extLst>
      <p:ext uri="{BB962C8B-B14F-4D97-AF65-F5344CB8AC3E}">
        <p14:creationId xmlns:p14="http://schemas.microsoft.com/office/powerpoint/2010/main" val="111878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3F82-73A5-40EC-9555-78DA2EDA2A68}" type="slidenum">
              <a:rPr lang="en-GB" smtClean="0"/>
              <a:t>4</a:t>
            </a:fld>
            <a:endParaRPr lang="en-GB"/>
          </a:p>
        </p:txBody>
      </p:sp>
    </p:spTree>
    <p:extLst>
      <p:ext uri="{BB962C8B-B14F-4D97-AF65-F5344CB8AC3E}">
        <p14:creationId xmlns:p14="http://schemas.microsoft.com/office/powerpoint/2010/main" val="388098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33F82-73A5-40EC-9555-78DA2EDA2A68}" type="slidenum">
              <a:rPr lang="en-GB" smtClean="0"/>
              <a:t>5</a:t>
            </a:fld>
            <a:endParaRPr lang="en-GB"/>
          </a:p>
        </p:txBody>
      </p:sp>
    </p:spTree>
    <p:extLst>
      <p:ext uri="{BB962C8B-B14F-4D97-AF65-F5344CB8AC3E}">
        <p14:creationId xmlns:p14="http://schemas.microsoft.com/office/powerpoint/2010/main" val="387493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BEB5608-733A-4305-AE1D-73DF69AE52C7}" type="slidenum">
              <a:rPr lang="lt-LT" smtClean="0"/>
              <a:t>9</a:t>
            </a:fld>
            <a:endParaRPr lang="lt-LT"/>
          </a:p>
        </p:txBody>
      </p:sp>
    </p:spTree>
    <p:extLst>
      <p:ext uri="{BB962C8B-B14F-4D97-AF65-F5344CB8AC3E}">
        <p14:creationId xmlns:p14="http://schemas.microsoft.com/office/powerpoint/2010/main" val="3144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E83A-4551-4052-B497-A3F204FCF8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6E670E-5DA7-41BF-ABF2-C37DC1213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175DA1-03EF-4281-91BA-F55A91DBF6C1}"/>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5" name="Footer Placeholder 4">
            <a:extLst>
              <a:ext uri="{FF2B5EF4-FFF2-40B4-BE49-F238E27FC236}">
                <a16:creationId xmlns:a16="http://schemas.microsoft.com/office/drawing/2014/main" id="{D29093E8-E034-49F2-9393-069405957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624F1-3125-45CD-840B-60C068D3A37B}"/>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146495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9098-5A81-422E-86E4-37F7602201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FFECA6-9F02-4E73-BCFE-4EA53DD7AE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774E2-B97A-47F5-BF7C-B2A2CC2F0C70}"/>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5" name="Footer Placeholder 4">
            <a:extLst>
              <a:ext uri="{FF2B5EF4-FFF2-40B4-BE49-F238E27FC236}">
                <a16:creationId xmlns:a16="http://schemas.microsoft.com/office/drawing/2014/main" id="{D34AD5DC-E50F-4069-B2B8-2BD272378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7234F-69BD-4A3C-B1AD-6DEDC0A52A3F}"/>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145309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B0CC26-13EE-4646-B335-6F5D4B7624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17398D-978A-49D5-A7B7-85CD902E9B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C40C9-0E51-4D53-B8B9-B00FB96B2A91}"/>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5" name="Footer Placeholder 4">
            <a:extLst>
              <a:ext uri="{FF2B5EF4-FFF2-40B4-BE49-F238E27FC236}">
                <a16:creationId xmlns:a16="http://schemas.microsoft.com/office/drawing/2014/main" id="{56CF9228-EB87-4A36-AE9C-6ABFF61EA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18326-76BD-46A0-9D19-F6D98EBA214B}"/>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147848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2024-01-18</a:t>
            </a:fld>
            <a:endParaRPr lang="lt-LT"/>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lt-LT"/>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3202"/>
          <a:stretch/>
        </p:blipFill>
        <p:spPr>
          <a:xfrm rot="16200000">
            <a:off x="9869464" y="2754478"/>
            <a:ext cx="3136943" cy="1508129"/>
          </a:xfrm>
          <a:prstGeom prst="rect">
            <a:avLst/>
          </a:prstGeom>
        </p:spPr>
      </p:pic>
      <p:sp>
        <p:nvSpPr>
          <p:cNvPr id="10"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Title with bullets</a:t>
            </a:r>
          </a:p>
        </p:txBody>
      </p:sp>
      <p:sp>
        <p:nvSpPr>
          <p:cNvPr id="13" name="Content Placeholder 3"/>
          <p:cNvSpPr>
            <a:spLocks noGrp="1"/>
          </p:cNvSpPr>
          <p:nvPr>
            <p:ph idx="1" hasCustomPrompt="1"/>
          </p:nvPr>
        </p:nvSpPr>
        <p:spPr>
          <a:xfrm>
            <a:off x="914400" y="1219200"/>
            <a:ext cx="94488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lt-LT"/>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Duis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a:p>
            <a:endParaRPr lang="en-US"/>
          </a:p>
        </p:txBody>
      </p:sp>
    </p:spTree>
    <p:extLst>
      <p:ext uri="{BB962C8B-B14F-4D97-AF65-F5344CB8AC3E}">
        <p14:creationId xmlns:p14="http://schemas.microsoft.com/office/powerpoint/2010/main" val="317989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3007-F2A8-43D2-8447-95818990C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F4308-0D2C-4DB9-9879-26320C1089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DB084-4496-490A-B69B-2EB2840A3B08}"/>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5" name="Footer Placeholder 4">
            <a:extLst>
              <a:ext uri="{FF2B5EF4-FFF2-40B4-BE49-F238E27FC236}">
                <a16:creationId xmlns:a16="http://schemas.microsoft.com/office/drawing/2014/main" id="{6F805A68-2168-4584-9136-8D47524ED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BDFCB-E084-4ED2-9BA7-8374029ACCBA}"/>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223973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A76B-EBC9-4249-B609-B370C392A5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F59C7A-4533-4CB2-84D2-A33F96D7E8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374E5F-C2BD-4658-8B8B-40BB2505994B}"/>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5" name="Footer Placeholder 4">
            <a:extLst>
              <a:ext uri="{FF2B5EF4-FFF2-40B4-BE49-F238E27FC236}">
                <a16:creationId xmlns:a16="http://schemas.microsoft.com/office/drawing/2014/main" id="{BD20F1B3-710C-4F5B-84CD-EA8EBEFDC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67164-B45A-444E-9FA1-5D80D41961D9}"/>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137133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0B0E-C8BA-4975-8CFF-529E6CCA5C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004A5-BAE5-4231-9DA2-1A01E9D00C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033B13-C5C8-43EF-9957-707372A7D6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FF8E2C-D38D-471F-8D92-701F6826A81F}"/>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6" name="Footer Placeholder 5">
            <a:extLst>
              <a:ext uri="{FF2B5EF4-FFF2-40B4-BE49-F238E27FC236}">
                <a16:creationId xmlns:a16="http://schemas.microsoft.com/office/drawing/2014/main" id="{F2A97AEB-5292-49BB-92F9-4C085CE03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79F71-89B9-4664-841B-4303DA4F770B}"/>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129839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FB4D-FDDC-4C56-B41F-D4268AB600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8E0D1-FED1-4C45-BA7F-1BB77A889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490AF3-64A4-41DE-8237-AC3DF1647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9BD21D-0B98-4EB1-8FD2-29F3E30228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CB6710-5795-4C3B-9268-FA57F5B33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1C140-0085-4C1A-863A-B0A9B2090301}"/>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8" name="Footer Placeholder 7">
            <a:extLst>
              <a:ext uri="{FF2B5EF4-FFF2-40B4-BE49-F238E27FC236}">
                <a16:creationId xmlns:a16="http://schemas.microsoft.com/office/drawing/2014/main" id="{6E7D3540-7AAF-4988-9E93-51123E1FF9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44B3AF-C51B-409C-9D31-83074B2975A9}"/>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45813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D6C5-A753-4A7B-AC07-FF63DB5678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8658A2-9746-4EFF-BDEA-0678997391A2}"/>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4" name="Footer Placeholder 3">
            <a:extLst>
              <a:ext uri="{FF2B5EF4-FFF2-40B4-BE49-F238E27FC236}">
                <a16:creationId xmlns:a16="http://schemas.microsoft.com/office/drawing/2014/main" id="{4C6342BF-F633-4D7A-A0B0-5C19D0C773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40F33-CC8C-4820-A015-EEF7192BA4E7}"/>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226841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ACF84-3240-4112-A010-39AA0972B939}"/>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3" name="Footer Placeholder 2">
            <a:extLst>
              <a:ext uri="{FF2B5EF4-FFF2-40B4-BE49-F238E27FC236}">
                <a16:creationId xmlns:a16="http://schemas.microsoft.com/office/drawing/2014/main" id="{C0F1F0E3-1AFB-426D-A06F-7AC0167F77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C44C55-00EC-4CFA-98EE-22454ECD1B10}"/>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371322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5833-8221-4FEC-AE20-27412E40C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094495-3725-4AD5-95CF-C023EF548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678223-0B73-43EF-A32E-F92C2A6AF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51427-84C7-49ED-9FB2-50C033C5C0DF}"/>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6" name="Footer Placeholder 5">
            <a:extLst>
              <a:ext uri="{FF2B5EF4-FFF2-40B4-BE49-F238E27FC236}">
                <a16:creationId xmlns:a16="http://schemas.microsoft.com/office/drawing/2014/main" id="{7DC71CC8-9343-4BCA-8F16-963D8CD8A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D6202-D47A-4F6F-A068-9415315285F7}"/>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82587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7174-EC68-4831-AA6C-B9B12E3D5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55525D-BA0F-40CE-B77A-85DCE095E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47F181-C2CD-45B2-B42F-7C193B640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17681-F2B2-4B18-B798-E34F917949AD}"/>
              </a:ext>
            </a:extLst>
          </p:cNvPr>
          <p:cNvSpPr>
            <a:spLocks noGrp="1"/>
          </p:cNvSpPr>
          <p:nvPr>
            <p:ph type="dt" sz="half" idx="10"/>
          </p:nvPr>
        </p:nvSpPr>
        <p:spPr/>
        <p:txBody>
          <a:bodyPr/>
          <a:lstStyle/>
          <a:p>
            <a:fld id="{619C38BE-BED9-4EA2-9D6C-A8FCD870E627}" type="datetimeFigureOut">
              <a:rPr lang="en-US" smtClean="0"/>
              <a:t>1/18/2024</a:t>
            </a:fld>
            <a:endParaRPr lang="en-US"/>
          </a:p>
        </p:txBody>
      </p:sp>
      <p:sp>
        <p:nvSpPr>
          <p:cNvPr id="6" name="Footer Placeholder 5">
            <a:extLst>
              <a:ext uri="{FF2B5EF4-FFF2-40B4-BE49-F238E27FC236}">
                <a16:creationId xmlns:a16="http://schemas.microsoft.com/office/drawing/2014/main" id="{F1A41590-7F0C-4F3E-BE42-B9BC10AC2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3FE72-0EBD-4DBA-A50F-1BD46FA9976B}"/>
              </a:ext>
            </a:extLst>
          </p:cNvPr>
          <p:cNvSpPr>
            <a:spLocks noGrp="1"/>
          </p:cNvSpPr>
          <p:nvPr>
            <p:ph type="sldNum" sz="quarter" idx="12"/>
          </p:nvPr>
        </p:nvSpPr>
        <p:spPr/>
        <p:txBody>
          <a:bodyPr/>
          <a:lstStyle/>
          <a:p>
            <a:fld id="{D4329F26-E60C-47FD-967E-BC15D103BA09}" type="slidenum">
              <a:rPr lang="en-US" smtClean="0"/>
              <a:t>‹#›</a:t>
            </a:fld>
            <a:endParaRPr lang="en-US"/>
          </a:p>
        </p:txBody>
      </p:sp>
    </p:spTree>
    <p:extLst>
      <p:ext uri="{BB962C8B-B14F-4D97-AF65-F5344CB8AC3E}">
        <p14:creationId xmlns:p14="http://schemas.microsoft.com/office/powerpoint/2010/main" val="418293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7AE13-5363-4B8D-926D-6A8FF7EA5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C7E170-0C1E-4FAD-84C9-85BC88E58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1A0F3-FC30-43A7-BEA1-AD0969423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C38BE-BED9-4EA2-9D6C-A8FCD870E627}" type="datetimeFigureOut">
              <a:rPr lang="en-US" smtClean="0"/>
              <a:t>1/18/2024</a:t>
            </a:fld>
            <a:endParaRPr lang="en-US"/>
          </a:p>
        </p:txBody>
      </p:sp>
      <p:sp>
        <p:nvSpPr>
          <p:cNvPr id="5" name="Footer Placeholder 4">
            <a:extLst>
              <a:ext uri="{FF2B5EF4-FFF2-40B4-BE49-F238E27FC236}">
                <a16:creationId xmlns:a16="http://schemas.microsoft.com/office/drawing/2014/main" id="{52293A47-F8A3-4011-904F-C3756B0A5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D02AC-FE9A-45B0-B27C-5E561E098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29F26-E60C-47FD-967E-BC15D103BA09}" type="slidenum">
              <a:rPr lang="en-US" smtClean="0"/>
              <a:t>‹#›</a:t>
            </a:fld>
            <a:endParaRPr lang="en-US"/>
          </a:p>
        </p:txBody>
      </p:sp>
    </p:spTree>
    <p:extLst>
      <p:ext uri="{BB962C8B-B14F-4D97-AF65-F5344CB8AC3E}">
        <p14:creationId xmlns:p14="http://schemas.microsoft.com/office/powerpoint/2010/main" val="93764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2F2E-CF33-42D2-BB40-77965FAD0C9F}"/>
              </a:ext>
            </a:extLst>
          </p:cNvPr>
          <p:cNvSpPr>
            <a:spLocks noGrp="1"/>
          </p:cNvSpPr>
          <p:nvPr>
            <p:ph type="ctrTitle"/>
          </p:nvPr>
        </p:nvSpPr>
        <p:spPr>
          <a:xfrm>
            <a:off x="2152650" y="3170237"/>
            <a:ext cx="8372475" cy="2387600"/>
          </a:xfrm>
        </p:spPr>
        <p:txBody>
          <a:bodyPr>
            <a:noAutofit/>
          </a:bodyPr>
          <a:lstStyle/>
          <a:p>
            <a:pPr algn="l">
              <a:lnSpc>
                <a:spcPct val="107000"/>
              </a:lnSpc>
              <a:spcAft>
                <a:spcPts val="800"/>
              </a:spcAft>
            </a:pPr>
            <a:r>
              <a:rPr lang="en-GB" sz="2800" b="1" kern="10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The impact of the recent poly-crisis on public-sector governance: strategic and operational responses of Lithuanian authorities</a:t>
            </a:r>
            <a:endParaRPr lang="en-GB" sz="2800" kern="10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endParaRPr>
          </a:p>
        </p:txBody>
      </p:sp>
      <p:sp>
        <p:nvSpPr>
          <p:cNvPr id="3" name="Subtitle 2">
            <a:extLst>
              <a:ext uri="{FF2B5EF4-FFF2-40B4-BE49-F238E27FC236}">
                <a16:creationId xmlns:a16="http://schemas.microsoft.com/office/drawing/2014/main" id="{86218CB2-20E4-4C75-8A84-D8D93EB1FB8C}"/>
              </a:ext>
            </a:extLst>
          </p:cNvPr>
          <p:cNvSpPr>
            <a:spLocks noGrp="1"/>
          </p:cNvSpPr>
          <p:nvPr>
            <p:ph type="subTitle" idx="1"/>
          </p:nvPr>
        </p:nvSpPr>
        <p:spPr>
          <a:xfrm>
            <a:off x="2152650" y="5665787"/>
            <a:ext cx="9144000" cy="541337"/>
          </a:xfrm>
        </p:spPr>
        <p:txBody>
          <a:bodyPr>
            <a:normAutofit/>
          </a:bodyPr>
          <a:lstStyle/>
          <a:p>
            <a:pPr algn="l"/>
            <a:r>
              <a:rPr lang="lt-LT" sz="1800" dirty="0">
                <a:solidFill>
                  <a:schemeClr val="bg1"/>
                </a:solidFill>
                <a:latin typeface="Arial" panose="020B0604020202020204" pitchFamily="34" charset="0"/>
                <a:cs typeface="Arial" panose="020B0604020202020204" pitchFamily="34" charset="0"/>
              </a:rPr>
              <a:t>Vitalis Nakrošis</a:t>
            </a:r>
            <a:endParaRPr lang="en-US" sz="1800" dirty="0">
              <a:solidFill>
                <a:schemeClr val="bg1"/>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E2007661-D0ED-416E-9A5D-A5724BECAFA6}"/>
              </a:ext>
            </a:extLst>
          </p:cNvPr>
          <p:cNvSpPr txBox="1">
            <a:spLocks/>
          </p:cNvSpPr>
          <p:nvPr/>
        </p:nvSpPr>
        <p:spPr>
          <a:xfrm>
            <a:off x="3143250" y="6315075"/>
            <a:ext cx="8648700" cy="349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lt-LT" sz="1200" b="1" dirty="0">
                <a:solidFill>
                  <a:schemeClr val="bg1"/>
                </a:solidFill>
                <a:latin typeface="Arial" panose="020B0604020202020204" pitchFamily="34" charset="0"/>
                <a:cs typeface="Arial" panose="020B0604020202020204" pitchFamily="34" charset="0"/>
              </a:rPr>
              <a:t>202</a:t>
            </a:r>
            <a:r>
              <a:rPr lang="en-US" sz="1200" b="1" dirty="0">
                <a:solidFill>
                  <a:schemeClr val="bg1"/>
                </a:solidFill>
                <a:latin typeface="Arial" panose="020B0604020202020204" pitchFamily="34" charset="0"/>
                <a:cs typeface="Arial" panose="020B0604020202020204" pitchFamily="34" charset="0"/>
              </a:rPr>
              <a:t>3</a:t>
            </a:r>
          </a:p>
        </p:txBody>
      </p:sp>
      <p:cxnSp>
        <p:nvCxnSpPr>
          <p:cNvPr id="6" name="Straight Connector 5">
            <a:extLst>
              <a:ext uri="{FF2B5EF4-FFF2-40B4-BE49-F238E27FC236}">
                <a16:creationId xmlns:a16="http://schemas.microsoft.com/office/drawing/2014/main" id="{264D8358-3EB5-4A3E-820C-CFE81F90C3F3}"/>
              </a:ext>
            </a:extLst>
          </p:cNvPr>
          <p:cNvCxnSpPr/>
          <p:nvPr/>
        </p:nvCxnSpPr>
        <p:spPr>
          <a:xfrm flipH="1">
            <a:off x="2152650" y="6489700"/>
            <a:ext cx="9134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Lietuvos mokslo taryba">
            <a:extLst>
              <a:ext uri="{FF2B5EF4-FFF2-40B4-BE49-F238E27FC236}">
                <a16:creationId xmlns:a16="http://schemas.microsoft.com/office/drawing/2014/main" id="{EEB0036E-DEB4-1FDD-7E90-BCE608F39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0"/>
            <a:ext cx="398145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02A374-4608-8D56-F180-0C9E3A68628A}"/>
              </a:ext>
            </a:extLst>
          </p:cNvPr>
          <p:cNvSpPr txBox="1"/>
          <p:nvPr/>
        </p:nvSpPr>
        <p:spPr>
          <a:xfrm>
            <a:off x="8593540" y="1464860"/>
            <a:ext cx="3471081" cy="400110"/>
          </a:xfrm>
          <a:prstGeom prst="rect">
            <a:avLst/>
          </a:prstGeom>
          <a:noFill/>
        </p:spPr>
        <p:txBody>
          <a:bodyPr wrap="square" rtlCol="0">
            <a:spAutoFit/>
          </a:bodyPr>
          <a:lstStyle/>
          <a:p>
            <a:r>
              <a:rPr lang="en-GB" sz="1000" b="0" i="0" dirty="0">
                <a:solidFill>
                  <a:schemeClr val="bg1"/>
                </a:solidFill>
                <a:effectLst/>
                <a:latin typeface="Source Sans Pro" panose="020B0503030403020204" pitchFamily="34" charset="0"/>
              </a:rPr>
              <a:t>This project has received funding from the Research Council of Lithuania (LMTLT), agreement No </a:t>
            </a:r>
            <a:r>
              <a:rPr lang="lt-LT" sz="1000" b="0" i="0" dirty="0">
                <a:solidFill>
                  <a:schemeClr val="bg1"/>
                </a:solidFill>
                <a:effectLst/>
                <a:latin typeface="Source Sans Pro" panose="020B0503030403020204" pitchFamily="34" charset="0"/>
              </a:rPr>
              <a:t>S-VIS-23-16</a:t>
            </a:r>
            <a:endParaRPr lang="en-GB" sz="1000" dirty="0">
              <a:solidFill>
                <a:schemeClr val="bg1"/>
              </a:solidFill>
            </a:endParaRPr>
          </a:p>
        </p:txBody>
      </p:sp>
    </p:spTree>
    <p:extLst>
      <p:ext uri="{BB962C8B-B14F-4D97-AF65-F5344CB8AC3E}">
        <p14:creationId xmlns:p14="http://schemas.microsoft.com/office/powerpoint/2010/main" val="4039096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7CD029-7D86-47AD-BE38-1B6AF5AC1D31}"/>
              </a:ext>
            </a:extLst>
          </p:cNvPr>
          <p:cNvSpPr>
            <a:spLocks noGrp="1"/>
          </p:cNvSpPr>
          <p:nvPr>
            <p:ph type="title"/>
          </p:nvPr>
        </p:nvSpPr>
        <p:spPr>
          <a:xfrm>
            <a:off x="838199" y="857250"/>
            <a:ext cx="11030954" cy="871538"/>
          </a:xfrm>
        </p:spPr>
        <p:txBody>
          <a:bodyPr>
            <a:noAutofit/>
          </a:bodyPr>
          <a:lstStyle/>
          <a:p>
            <a:r>
              <a:rPr lang="en-GB" sz="3600" b="1" dirty="0">
                <a:solidFill>
                  <a:srgbClr val="2A3584"/>
                </a:solidFill>
                <a:effectLst/>
                <a:latin typeface="Malgun Gothic" panose="020B0503020000020004" pitchFamily="34" charset="-127"/>
                <a:ea typeface="Malgun Gothic" panose="020B0503020000020004" pitchFamily="34" charset="-127"/>
              </a:rPr>
              <a:t>CAUSAL CONFIGURATIONS EXPLAINING THE RESULTS OF INDIVIDUAL CRISES</a:t>
            </a:r>
            <a:endParaRPr lang="en-US" sz="3600"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endParaRPr>
          </a:p>
        </p:txBody>
      </p:sp>
      <p:graphicFrame>
        <p:nvGraphicFramePr>
          <p:cNvPr id="6" name="Table 5">
            <a:extLst>
              <a:ext uri="{FF2B5EF4-FFF2-40B4-BE49-F238E27FC236}">
                <a16:creationId xmlns:a16="http://schemas.microsoft.com/office/drawing/2014/main" id="{1B12E1BE-144C-58ED-A2DC-9D22732D3DA3}"/>
              </a:ext>
            </a:extLst>
          </p:cNvPr>
          <p:cNvGraphicFramePr>
            <a:graphicFrameLocks noGrp="1"/>
          </p:cNvGraphicFramePr>
          <p:nvPr>
            <p:extLst>
              <p:ext uri="{D42A27DB-BD31-4B8C-83A1-F6EECF244321}">
                <p14:modId xmlns:p14="http://schemas.microsoft.com/office/powerpoint/2010/main" val="1263878259"/>
              </p:ext>
            </p:extLst>
          </p:nvPr>
        </p:nvGraphicFramePr>
        <p:xfrm>
          <a:off x="945810" y="2080085"/>
          <a:ext cx="10515601" cy="3831334"/>
        </p:xfrm>
        <a:graphic>
          <a:graphicData uri="http://schemas.openxmlformats.org/drawingml/2006/table">
            <a:tbl>
              <a:tblPr firstRow="1" firstCol="1" bandRow="1">
                <a:tableStyleId>{5C22544A-7EE6-4342-B048-85BDC9FD1C3A}</a:tableStyleId>
              </a:tblPr>
              <a:tblGrid>
                <a:gridCol w="1157720">
                  <a:extLst>
                    <a:ext uri="{9D8B030D-6E8A-4147-A177-3AD203B41FA5}">
                      <a16:colId xmlns:a16="http://schemas.microsoft.com/office/drawing/2014/main" val="2009796456"/>
                    </a:ext>
                  </a:extLst>
                </a:gridCol>
                <a:gridCol w="1474455">
                  <a:extLst>
                    <a:ext uri="{9D8B030D-6E8A-4147-A177-3AD203B41FA5}">
                      <a16:colId xmlns:a16="http://schemas.microsoft.com/office/drawing/2014/main" val="3991202202"/>
                    </a:ext>
                  </a:extLst>
                </a:gridCol>
                <a:gridCol w="1449335">
                  <a:extLst>
                    <a:ext uri="{9D8B030D-6E8A-4147-A177-3AD203B41FA5}">
                      <a16:colId xmlns:a16="http://schemas.microsoft.com/office/drawing/2014/main" val="2816686499"/>
                    </a:ext>
                  </a:extLst>
                </a:gridCol>
                <a:gridCol w="1632824">
                  <a:extLst>
                    <a:ext uri="{9D8B030D-6E8A-4147-A177-3AD203B41FA5}">
                      <a16:colId xmlns:a16="http://schemas.microsoft.com/office/drawing/2014/main" val="1073079261"/>
                    </a:ext>
                  </a:extLst>
                </a:gridCol>
                <a:gridCol w="1402372">
                  <a:extLst>
                    <a:ext uri="{9D8B030D-6E8A-4147-A177-3AD203B41FA5}">
                      <a16:colId xmlns:a16="http://schemas.microsoft.com/office/drawing/2014/main" val="1932839828"/>
                    </a:ext>
                  </a:extLst>
                </a:gridCol>
                <a:gridCol w="1766071">
                  <a:extLst>
                    <a:ext uri="{9D8B030D-6E8A-4147-A177-3AD203B41FA5}">
                      <a16:colId xmlns:a16="http://schemas.microsoft.com/office/drawing/2014/main" val="1988517993"/>
                    </a:ext>
                  </a:extLst>
                </a:gridCol>
                <a:gridCol w="1632824">
                  <a:extLst>
                    <a:ext uri="{9D8B030D-6E8A-4147-A177-3AD203B41FA5}">
                      <a16:colId xmlns:a16="http://schemas.microsoft.com/office/drawing/2014/main" val="1182901325"/>
                    </a:ext>
                  </a:extLst>
                </a:gridCol>
              </a:tblGrid>
              <a:tr h="211416">
                <a:tc>
                  <a:txBody>
                    <a:bodyPr/>
                    <a:lstStyle/>
                    <a:p>
                      <a:pPr>
                        <a:lnSpc>
                          <a:spcPct val="107000"/>
                        </a:lnSpc>
                        <a:spcAft>
                          <a:spcPts val="800"/>
                        </a:spcAft>
                      </a:pPr>
                      <a:r>
                        <a:rPr lang="en-US" sz="1200" kern="100" dirty="0">
                          <a:effectLst/>
                          <a:latin typeface="Malgun Gothic" panose="020B0503020000020004" pitchFamily="34" charset="-127"/>
                          <a:ea typeface="Malgun Gothic" panose="020B0503020000020004" pitchFamily="34" charset="-127"/>
                          <a:cs typeface="Arial" panose="020B0604020202020204" pitchFamily="34" charset="0"/>
                        </a:rPr>
                        <a:t>C</a:t>
                      </a:r>
                      <a:r>
                        <a:rPr lang="en-GB" sz="1200" kern="100" dirty="0" err="1">
                          <a:effectLst/>
                          <a:latin typeface="Malgun Gothic" panose="020B0503020000020004" pitchFamily="34" charset="-127"/>
                          <a:ea typeface="Malgun Gothic" panose="020B0503020000020004" pitchFamily="34" charset="-127"/>
                          <a:cs typeface="Arial" panose="020B0604020202020204" pitchFamily="34" charset="0"/>
                        </a:rPr>
                        <a:t>risis</a:t>
                      </a:r>
                      <a:r>
                        <a:rPr lang="en-GB" sz="1200" kern="100" dirty="0">
                          <a:effectLst/>
                          <a:latin typeface="Malgun Gothic" panose="020B0503020000020004" pitchFamily="34" charset="-127"/>
                          <a:ea typeface="Malgun Gothic" panose="020B0503020000020004" pitchFamily="34" charset="-127"/>
                          <a:cs typeface="Arial" panose="020B0604020202020204" pitchFamily="34" charset="0"/>
                        </a:rPr>
                        <a:t> </a:t>
                      </a:r>
                    </a:p>
                  </a:txBody>
                  <a:tcPr marL="44005" marR="44005" marT="0" marB="0"/>
                </a:tc>
                <a:tc gridSpan="2">
                  <a:txBody>
                    <a:bodyPr/>
                    <a:lstStyle/>
                    <a:p>
                      <a:pPr algn="ctr">
                        <a:lnSpc>
                          <a:spcPct val="107000"/>
                        </a:lnSpc>
                        <a:spcAft>
                          <a:spcPts val="800"/>
                        </a:spcAft>
                      </a:pPr>
                      <a:r>
                        <a:rPr lang="en-GB" sz="1200" kern="100">
                          <a:effectLst/>
                          <a:latin typeface="Malgun Gothic" panose="020B0503020000020004" pitchFamily="34" charset="-127"/>
                          <a:ea typeface="Malgun Gothic" panose="020B0503020000020004" pitchFamily="34" charset="-127"/>
                        </a:rPr>
                        <a:t>Independent variables</a:t>
                      </a:r>
                      <a:endParaRPr lang="en-GB" sz="1200" kern="10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hMerge="1">
                  <a:txBody>
                    <a:bodyPr/>
                    <a:lstStyle/>
                    <a:p>
                      <a:endParaRPr lang="en-GB"/>
                    </a:p>
                  </a:txBody>
                  <a:tcPr/>
                </a:tc>
                <a:tc gridSpan="2">
                  <a:txBody>
                    <a:bodyPr/>
                    <a:lstStyle/>
                    <a:p>
                      <a:pPr algn="ctr">
                        <a:lnSpc>
                          <a:spcPct val="107000"/>
                        </a:lnSpc>
                        <a:spcAft>
                          <a:spcPts val="800"/>
                        </a:spcAft>
                      </a:pPr>
                      <a:r>
                        <a:rPr lang="en-GB" sz="1200" kern="100">
                          <a:effectLst/>
                          <a:latin typeface="Malgun Gothic" panose="020B0503020000020004" pitchFamily="34" charset="-127"/>
                          <a:ea typeface="Malgun Gothic" panose="020B0503020000020004" pitchFamily="34" charset="-127"/>
                        </a:rPr>
                        <a:t>Intermediate variables</a:t>
                      </a:r>
                      <a:endParaRPr lang="en-GB" sz="1200" kern="10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hMerge="1">
                  <a:txBody>
                    <a:bodyPr/>
                    <a:lstStyle/>
                    <a:p>
                      <a:endParaRPr lang="en-GB"/>
                    </a:p>
                  </a:txBody>
                  <a:tcPr/>
                </a:tc>
                <a:tc gridSpan="2">
                  <a:txBody>
                    <a:bodyPr/>
                    <a:lstStyle/>
                    <a:p>
                      <a:pPr algn="ctr">
                        <a:lnSpc>
                          <a:spcPct val="107000"/>
                        </a:lnSpc>
                        <a:spcAft>
                          <a:spcPts val="800"/>
                        </a:spcAft>
                      </a:pPr>
                      <a:r>
                        <a:rPr lang="en-GB" sz="1200" kern="100">
                          <a:effectLst/>
                          <a:latin typeface="Malgun Gothic" panose="020B0503020000020004" pitchFamily="34" charset="-127"/>
                          <a:ea typeface="Malgun Gothic" panose="020B0503020000020004" pitchFamily="34" charset="-127"/>
                        </a:rPr>
                        <a:t>Dependent variables</a:t>
                      </a:r>
                      <a:endParaRPr lang="en-GB" sz="1200" kern="10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hMerge="1">
                  <a:txBody>
                    <a:bodyPr/>
                    <a:lstStyle/>
                    <a:p>
                      <a:endParaRPr lang="en-GB"/>
                    </a:p>
                  </a:txBody>
                  <a:tcPr/>
                </a:tc>
                <a:extLst>
                  <a:ext uri="{0D108BD9-81ED-4DB2-BD59-A6C34878D82A}">
                    <a16:rowId xmlns:a16="http://schemas.microsoft.com/office/drawing/2014/main" val="1416667424"/>
                  </a:ext>
                </a:extLst>
              </a:tr>
              <a:tr h="428163">
                <a:tc>
                  <a:txBody>
                    <a:bodyPr/>
                    <a:lstStyle/>
                    <a:p>
                      <a:pPr>
                        <a:lnSpc>
                          <a:spcPct val="107000"/>
                        </a:lnSpc>
                        <a:spcAft>
                          <a:spcPts val="800"/>
                        </a:spcAft>
                      </a:pPr>
                      <a:r>
                        <a:rPr lang="en-GB" sz="1200" kern="100">
                          <a:effectLst/>
                          <a:latin typeface="Malgun Gothic" panose="020B0503020000020004" pitchFamily="34" charset="-127"/>
                          <a:ea typeface="Malgun Gothic" panose="020B0503020000020004" pitchFamily="34" charset="-127"/>
                        </a:rPr>
                        <a:t> </a:t>
                      </a:r>
                      <a:endParaRPr lang="en-GB" sz="1200" kern="10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b="1" kern="100" dirty="0">
                          <a:effectLst/>
                          <a:latin typeface="Malgun Gothic" panose="020B0503020000020004" pitchFamily="34" charset="-127"/>
                          <a:ea typeface="Malgun Gothic" panose="020B0503020000020004" pitchFamily="34" charset="-127"/>
                        </a:rPr>
                        <a:t>Crisis events and paradigms</a:t>
                      </a:r>
                      <a:endParaRPr lang="en-GB" sz="1200" b="1"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b="1" kern="100" dirty="0">
                          <a:effectLst/>
                          <a:latin typeface="Malgun Gothic" panose="020B0503020000020004" pitchFamily="34" charset="-127"/>
                          <a:ea typeface="Malgun Gothic" panose="020B0503020000020004" pitchFamily="34" charset="-127"/>
                        </a:rPr>
                        <a:t>Political context</a:t>
                      </a:r>
                      <a:endParaRPr lang="en-GB" sz="1200" b="1"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b="1" kern="100" dirty="0">
                          <a:effectLst/>
                          <a:latin typeface="Malgun Gothic" panose="020B0503020000020004" pitchFamily="34" charset="-127"/>
                          <a:ea typeface="Malgun Gothic" panose="020B0503020000020004" pitchFamily="34" charset="-127"/>
                        </a:rPr>
                        <a:t>Governance capacity</a:t>
                      </a:r>
                      <a:endParaRPr lang="en-GB" sz="1200" b="1"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b="1" kern="100" dirty="0">
                          <a:effectLst/>
                          <a:latin typeface="Malgun Gothic" panose="020B0503020000020004" pitchFamily="34" charset="-127"/>
                          <a:ea typeface="Malgun Gothic" panose="020B0503020000020004" pitchFamily="34" charset="-127"/>
                        </a:rPr>
                        <a:t>Coordination arrangements</a:t>
                      </a:r>
                      <a:endParaRPr lang="en-GB" sz="1200" b="1"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b="1" kern="100" dirty="0">
                          <a:effectLst/>
                          <a:latin typeface="Malgun Gothic" panose="020B0503020000020004" pitchFamily="34" charset="-127"/>
                          <a:ea typeface="Malgun Gothic" panose="020B0503020000020004" pitchFamily="34" charset="-127"/>
                        </a:rPr>
                        <a:t>Main operational responses </a:t>
                      </a:r>
                      <a:endParaRPr lang="en-GB" sz="1200" b="1"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b="1" kern="100" dirty="0">
                          <a:effectLst/>
                          <a:latin typeface="Malgun Gothic" panose="020B0503020000020004" pitchFamily="34" charset="-127"/>
                          <a:ea typeface="Malgun Gothic" panose="020B0503020000020004" pitchFamily="34" charset="-127"/>
                        </a:rPr>
                        <a:t>Main strategic decisions</a:t>
                      </a:r>
                      <a:endParaRPr lang="en-GB" sz="1200" b="1"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extLst>
                  <a:ext uri="{0D108BD9-81ED-4DB2-BD59-A6C34878D82A}">
                    <a16:rowId xmlns:a16="http://schemas.microsoft.com/office/drawing/2014/main" val="578437187"/>
                  </a:ext>
                </a:extLst>
              </a:tr>
              <a:tr h="1641783">
                <a:tc>
                  <a:txBody>
                    <a:bodyPr/>
                    <a:lstStyle/>
                    <a:p>
                      <a:pPr>
                        <a:lnSpc>
                          <a:spcPct val="107000"/>
                        </a:lnSpc>
                        <a:spcAft>
                          <a:spcPts val="800"/>
                        </a:spcAft>
                      </a:pPr>
                      <a:r>
                        <a:rPr lang="en-GB" sz="1200" kern="100">
                          <a:effectLst/>
                          <a:latin typeface="Malgun Gothic" panose="020B0503020000020004" pitchFamily="34" charset="-127"/>
                          <a:ea typeface="Malgun Gothic" panose="020B0503020000020004" pitchFamily="34" charset="-127"/>
                        </a:rPr>
                        <a:t>The COVID-19 pandemic </a:t>
                      </a:r>
                      <a:endParaRPr lang="en-GB" sz="1200" kern="10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dirty="0">
                          <a:effectLst/>
                          <a:latin typeface="Malgun Gothic" panose="020B0503020000020004" pitchFamily="34" charset="-127"/>
                          <a:ea typeface="Malgun Gothic" panose="020B0503020000020004" pitchFamily="34" charset="-127"/>
                        </a:rPr>
                        <a:t>Four waves of the pandemic (with the strategies of suppression and mitigation) </a:t>
                      </a:r>
                      <a:endParaRPr lang="en-GB" sz="1200"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dirty="0">
                          <a:effectLst/>
                          <a:latin typeface="Malgun Gothic" panose="020B0503020000020004" pitchFamily="34" charset="-127"/>
                          <a:ea typeface="Malgun Gothic" panose="020B0503020000020004" pitchFamily="34" charset="-127"/>
                        </a:rPr>
                        <a:t>Change of government at the end of 2020, political tensions between the ruling majority and opposition</a:t>
                      </a:r>
                      <a:endParaRPr lang="en-GB" sz="1200"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dirty="0">
                          <a:effectLst/>
                          <a:latin typeface="Malgun Gothic" panose="020B0503020000020004" pitchFamily="34" charset="-127"/>
                          <a:ea typeface="Malgun Gothic" panose="020B0503020000020004" pitchFamily="34" charset="-127"/>
                        </a:rPr>
                        <a:t>Limited governance capacity to apply the mitigation strategy during the surge of COVID-19 cases</a:t>
                      </a:r>
                      <a:endParaRPr lang="en-GB" sz="1200"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a:effectLst/>
                          <a:latin typeface="Malgun Gothic" panose="020B0503020000020004" pitchFamily="34" charset="-127"/>
                          <a:ea typeface="Malgun Gothic" panose="020B0503020000020004" pitchFamily="34" charset="-127"/>
                        </a:rPr>
                        <a:t>Centralised coordination from the centre of government from March 2020 to December 2020; from July 2021 to May 2022 </a:t>
                      </a:r>
                      <a:endParaRPr lang="en-GB" sz="1200" kern="10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a:effectLst/>
                          <a:latin typeface="Malgun Gothic" panose="020B0503020000020004" pitchFamily="34" charset="-127"/>
                          <a:ea typeface="Malgun Gothic" panose="020B0503020000020004" pitchFamily="34" charset="-127"/>
                        </a:rPr>
                        <a:t>Networks of laboratories and hospitals, additional funding for the management of the disease, etc. </a:t>
                      </a:r>
                      <a:endParaRPr lang="en-GB" sz="1200" kern="10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dirty="0">
                          <a:effectLst/>
                          <a:latin typeface="Malgun Gothic" panose="020B0503020000020004" pitchFamily="34" charset="-127"/>
                          <a:ea typeface="Malgun Gothic" panose="020B0503020000020004" pitchFamily="34" charset="-127"/>
                        </a:rPr>
                        <a:t>The consolidation of public health institutions; the adoption of a major healthcare reform; the establishment of the National Crisis Management Centre  </a:t>
                      </a:r>
                      <a:endParaRPr lang="en-GB" sz="1200"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extLst>
                  <a:ext uri="{0D108BD9-81ED-4DB2-BD59-A6C34878D82A}">
                    <a16:rowId xmlns:a16="http://schemas.microsoft.com/office/drawing/2014/main" val="2144064456"/>
                  </a:ext>
                </a:extLst>
              </a:tr>
              <a:tr h="1511902">
                <a:tc>
                  <a:txBody>
                    <a:bodyPr/>
                    <a:lstStyle/>
                    <a:p>
                      <a:pPr>
                        <a:lnSpc>
                          <a:spcPct val="107000"/>
                        </a:lnSpc>
                        <a:spcAft>
                          <a:spcPts val="800"/>
                        </a:spcAft>
                      </a:pPr>
                      <a:r>
                        <a:rPr lang="en-GB" sz="1200" kern="100">
                          <a:effectLst/>
                          <a:latin typeface="Malgun Gothic" panose="020B0503020000020004" pitchFamily="34" charset="-127"/>
                          <a:ea typeface="Malgun Gothic" panose="020B0503020000020004" pitchFamily="34" charset="-127"/>
                        </a:rPr>
                        <a:t>Illegal migration</a:t>
                      </a:r>
                      <a:endParaRPr lang="en-GB" sz="1200" kern="10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dirty="0">
                          <a:effectLst/>
                          <a:latin typeface="Malgun Gothic" panose="020B0503020000020004" pitchFamily="34" charset="-127"/>
                          <a:ea typeface="Malgun Gothic" panose="020B0503020000020004" pitchFamily="34" charset="-127"/>
                        </a:rPr>
                        <a:t>Sudden and major increase of illegal migrants crossing </a:t>
                      </a:r>
                      <a:r>
                        <a:rPr lang="lt-LT" sz="1200" kern="100" dirty="0" err="1">
                          <a:effectLst/>
                          <a:latin typeface="Malgun Gothic" panose="020B0503020000020004" pitchFamily="34" charset="-127"/>
                          <a:ea typeface="Malgun Gothic" panose="020B0503020000020004" pitchFamily="34" charset="-127"/>
                        </a:rPr>
                        <a:t>the</a:t>
                      </a:r>
                      <a:r>
                        <a:rPr lang="lt-LT" sz="1200" kern="100" dirty="0">
                          <a:effectLst/>
                          <a:latin typeface="Malgun Gothic" panose="020B0503020000020004" pitchFamily="34" charset="-127"/>
                          <a:ea typeface="Malgun Gothic" panose="020B0503020000020004" pitchFamily="34" charset="-127"/>
                        </a:rPr>
                        <a:t> </a:t>
                      </a:r>
                      <a:r>
                        <a:rPr lang="en-GB" sz="1200" kern="100" dirty="0">
                          <a:effectLst/>
                          <a:latin typeface="Malgun Gothic" panose="020B0503020000020004" pitchFamily="34" charset="-127"/>
                          <a:ea typeface="Malgun Gothic" panose="020B0503020000020004" pitchFamily="34" charset="-127"/>
                        </a:rPr>
                        <a:t>border (rights-based approach vs migrant pushbacks)</a:t>
                      </a:r>
                      <a:endParaRPr lang="en-GB" sz="1200"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dirty="0">
                          <a:effectLst/>
                          <a:latin typeface="Malgun Gothic" panose="020B0503020000020004" pitchFamily="34" charset="-127"/>
                          <a:ea typeface="Malgun Gothic" panose="020B0503020000020004" pitchFamily="34" charset="-127"/>
                        </a:rPr>
                        <a:t>No change of government, initial political consensus </a:t>
                      </a:r>
                      <a:r>
                        <a:rPr lang="lt-LT" sz="1200" kern="100" dirty="0" err="1">
                          <a:effectLst/>
                          <a:latin typeface="Malgun Gothic" panose="020B0503020000020004" pitchFamily="34" charset="-127"/>
                          <a:ea typeface="Malgun Gothic" panose="020B0503020000020004" pitchFamily="34" charset="-127"/>
                        </a:rPr>
                        <a:t>followed</a:t>
                      </a:r>
                      <a:r>
                        <a:rPr lang="lt-LT" sz="1200" kern="100" dirty="0">
                          <a:effectLst/>
                          <a:latin typeface="Malgun Gothic" panose="020B0503020000020004" pitchFamily="34" charset="-127"/>
                          <a:ea typeface="Malgun Gothic" panose="020B0503020000020004" pitchFamily="34" charset="-127"/>
                        </a:rPr>
                        <a:t> </a:t>
                      </a:r>
                      <a:r>
                        <a:rPr lang="lt-LT" sz="1200" kern="100" dirty="0" err="1">
                          <a:effectLst/>
                          <a:latin typeface="Malgun Gothic" panose="020B0503020000020004" pitchFamily="34" charset="-127"/>
                          <a:ea typeface="Malgun Gothic" panose="020B0503020000020004" pitchFamily="34" charset="-127"/>
                        </a:rPr>
                        <a:t>by</a:t>
                      </a:r>
                      <a:r>
                        <a:rPr lang="lt-LT" sz="1200" kern="100" dirty="0">
                          <a:effectLst/>
                          <a:latin typeface="Malgun Gothic" panose="020B0503020000020004" pitchFamily="34" charset="-127"/>
                          <a:ea typeface="Malgun Gothic" panose="020B0503020000020004" pitchFamily="34" charset="-127"/>
                        </a:rPr>
                        <a:t> </a:t>
                      </a:r>
                      <a:r>
                        <a:rPr lang="lt-LT" sz="1200" kern="100" dirty="0" err="1">
                          <a:effectLst/>
                          <a:latin typeface="Malgun Gothic" panose="020B0503020000020004" pitchFamily="34" charset="-127"/>
                          <a:ea typeface="Malgun Gothic" panose="020B0503020000020004" pitchFamily="34" charset="-127"/>
                        </a:rPr>
                        <a:t>some</a:t>
                      </a:r>
                      <a:r>
                        <a:rPr lang="lt-LT" sz="1200" kern="100" dirty="0">
                          <a:effectLst/>
                          <a:latin typeface="Malgun Gothic" panose="020B0503020000020004" pitchFamily="34" charset="-127"/>
                          <a:ea typeface="Malgun Gothic" panose="020B0503020000020004" pitchFamily="34" charset="-127"/>
                        </a:rPr>
                        <a:t> </a:t>
                      </a:r>
                      <a:r>
                        <a:rPr lang="lt-LT" sz="1200" kern="100" dirty="0" err="1">
                          <a:effectLst/>
                          <a:latin typeface="Malgun Gothic" panose="020B0503020000020004" pitchFamily="34" charset="-127"/>
                          <a:ea typeface="Malgun Gothic" panose="020B0503020000020004" pitchFamily="34" charset="-127"/>
                        </a:rPr>
                        <a:t>disagreements</a:t>
                      </a:r>
                      <a:endParaRPr lang="en-GB" sz="1200"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a:effectLst/>
                          <a:latin typeface="Malgun Gothic" panose="020B0503020000020004" pitchFamily="34" charset="-127"/>
                          <a:ea typeface="Malgun Gothic" panose="020B0503020000020004" pitchFamily="34" charset="-127"/>
                        </a:rPr>
                        <a:t>Limited capacity to register migrants and process their asylum requests, as well as to provide accommodation and other social services</a:t>
                      </a:r>
                      <a:endParaRPr lang="en-GB" sz="1200" kern="10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a:effectLst/>
                          <a:latin typeface="Malgun Gothic" panose="020B0503020000020004" pitchFamily="34" charset="-127"/>
                          <a:ea typeface="Malgun Gothic" panose="020B0503020000020004" pitchFamily="34" charset="-127"/>
                        </a:rPr>
                        <a:t>Inter-institutional coordination from November 2021 to May 2023</a:t>
                      </a:r>
                      <a:endParaRPr lang="en-GB" sz="1200" kern="10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en-GB" sz="1200" kern="100" dirty="0">
                          <a:effectLst/>
                          <a:latin typeface="Malgun Gothic" panose="020B0503020000020004" pitchFamily="34" charset="-127"/>
                          <a:ea typeface="Malgun Gothic" panose="020B0503020000020004" pitchFamily="34" charset="-127"/>
                        </a:rPr>
                        <a:t>A new policy of pushing back migrants, amending the asylum procedures</a:t>
                      </a:r>
                      <a:endParaRPr lang="en-GB" sz="1200"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tc>
                  <a:txBody>
                    <a:bodyPr/>
                    <a:lstStyle/>
                    <a:p>
                      <a:pPr algn="ctr">
                        <a:lnSpc>
                          <a:spcPct val="107000"/>
                        </a:lnSpc>
                        <a:spcAft>
                          <a:spcPts val="800"/>
                        </a:spcAft>
                      </a:pPr>
                      <a:r>
                        <a:rPr lang="lt-LT" sz="1200" kern="100" dirty="0">
                          <a:effectLst/>
                          <a:latin typeface="Malgun Gothic" panose="020B0503020000020004" pitchFamily="34" charset="-127"/>
                          <a:ea typeface="Malgun Gothic" panose="020B0503020000020004" pitchFamily="34" charset="-127"/>
                        </a:rPr>
                        <a:t>B</a:t>
                      </a:r>
                      <a:r>
                        <a:rPr lang="en-GB" sz="1200" kern="100" dirty="0" err="1">
                          <a:effectLst/>
                          <a:latin typeface="Malgun Gothic" panose="020B0503020000020004" pitchFamily="34" charset="-127"/>
                          <a:ea typeface="Malgun Gothic" panose="020B0503020000020004" pitchFamily="34" charset="-127"/>
                        </a:rPr>
                        <a:t>uilding</a:t>
                      </a:r>
                      <a:r>
                        <a:rPr lang="en-GB" sz="1200" kern="100" dirty="0">
                          <a:effectLst/>
                          <a:latin typeface="Malgun Gothic" panose="020B0503020000020004" pitchFamily="34" charset="-127"/>
                          <a:ea typeface="Malgun Gothic" panose="020B0503020000020004" pitchFamily="34" charset="-127"/>
                        </a:rPr>
                        <a:t> a physical barrier</a:t>
                      </a:r>
                      <a:r>
                        <a:rPr lang="lt-LT" sz="1200" kern="100" dirty="0">
                          <a:effectLst/>
                          <a:latin typeface="Malgun Gothic" panose="020B0503020000020004" pitchFamily="34" charset="-127"/>
                          <a:ea typeface="Malgun Gothic" panose="020B0503020000020004" pitchFamily="34" charset="-127"/>
                        </a:rPr>
                        <a:t>;</a:t>
                      </a:r>
                      <a:r>
                        <a:rPr lang="en-GB" sz="1200" kern="100" dirty="0">
                          <a:effectLst/>
                          <a:latin typeface="Malgun Gothic" panose="020B0503020000020004" pitchFamily="34" charset="-127"/>
                          <a:ea typeface="Malgun Gothic" panose="020B0503020000020004" pitchFamily="34" charset="-127"/>
                        </a:rPr>
                        <a:t> </a:t>
                      </a:r>
                      <a:r>
                        <a:rPr lang="lt-LT" sz="1200" kern="100" dirty="0">
                          <a:effectLst/>
                          <a:latin typeface="Malgun Gothic" panose="020B0503020000020004" pitchFamily="34" charset="-127"/>
                          <a:ea typeface="Malgun Gothic" panose="020B0503020000020004" pitchFamily="34" charset="-127"/>
                        </a:rPr>
                        <a:t>t</a:t>
                      </a:r>
                      <a:r>
                        <a:rPr lang="en-GB" sz="1200" kern="100" dirty="0">
                          <a:effectLst/>
                          <a:latin typeface="Malgun Gothic" panose="020B0503020000020004" pitchFamily="34" charset="-127"/>
                          <a:ea typeface="Malgun Gothic" panose="020B0503020000020004" pitchFamily="34" charset="-127"/>
                        </a:rPr>
                        <a:t>he establishment of the National Crisis Management Centre; the establishment of a new agency for accommodation</a:t>
                      </a:r>
                      <a:endParaRPr lang="en-GB" sz="1200" kern="100" dirty="0">
                        <a:effectLst/>
                        <a:latin typeface="Malgun Gothic" panose="020B0503020000020004" pitchFamily="34" charset="-127"/>
                        <a:ea typeface="Malgun Gothic" panose="020B0503020000020004" pitchFamily="34" charset="-127"/>
                        <a:cs typeface="Arial" panose="020B0604020202020204" pitchFamily="34" charset="0"/>
                      </a:endParaRPr>
                    </a:p>
                  </a:txBody>
                  <a:tcPr marL="44005" marR="44005" marT="0" marB="0"/>
                </a:tc>
                <a:extLst>
                  <a:ext uri="{0D108BD9-81ED-4DB2-BD59-A6C34878D82A}">
                    <a16:rowId xmlns:a16="http://schemas.microsoft.com/office/drawing/2014/main" val="922798042"/>
                  </a:ext>
                </a:extLst>
              </a:tr>
            </a:tbl>
          </a:graphicData>
        </a:graphic>
      </p:graphicFrame>
    </p:spTree>
    <p:extLst>
      <p:ext uri="{BB962C8B-B14F-4D97-AF65-F5344CB8AC3E}">
        <p14:creationId xmlns:p14="http://schemas.microsoft.com/office/powerpoint/2010/main" val="110331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A1F57F-3E00-4E02-ABEA-E2C2D6BF553F}"/>
              </a:ext>
            </a:extLst>
          </p:cNvPr>
          <p:cNvSpPr>
            <a:spLocks noGrp="1"/>
          </p:cNvSpPr>
          <p:nvPr>
            <p:ph type="title"/>
          </p:nvPr>
        </p:nvSpPr>
        <p:spPr>
          <a:xfrm>
            <a:off x="631659" y="857250"/>
            <a:ext cx="11560342" cy="871538"/>
          </a:xfrm>
        </p:spPr>
        <p:txBody>
          <a:bodyPr>
            <a:noAutofit/>
          </a:bodyPr>
          <a:lstStyle/>
          <a:p>
            <a:r>
              <a:rPr lang="en-US" sz="3600" b="1"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PRELIMINARY CONCLUSIONS (ON COORDINATION)</a:t>
            </a:r>
          </a:p>
        </p:txBody>
      </p:sp>
      <p:sp>
        <p:nvSpPr>
          <p:cNvPr id="5" name="Content Placeholder 2">
            <a:extLst>
              <a:ext uri="{FF2B5EF4-FFF2-40B4-BE49-F238E27FC236}">
                <a16:creationId xmlns:a16="http://schemas.microsoft.com/office/drawing/2014/main" id="{9015A02C-4EF1-4D6F-80DF-B92307484E52}"/>
              </a:ext>
            </a:extLst>
          </p:cNvPr>
          <p:cNvSpPr>
            <a:spLocks noGrp="1"/>
          </p:cNvSpPr>
          <p:nvPr>
            <p:ph idx="1"/>
          </p:nvPr>
        </p:nvSpPr>
        <p:spPr>
          <a:xfrm>
            <a:off x="838200" y="1838623"/>
            <a:ext cx="10585784" cy="4053840"/>
          </a:xfrm>
        </p:spPr>
        <p:txBody>
          <a:bodyPr>
            <a:noAutofit/>
          </a:bodyPr>
          <a:lstStyle/>
          <a:p>
            <a:pPr marL="0" indent="0" algn="just">
              <a:lnSpc>
                <a:spcPct val="100000"/>
              </a:lnSpc>
              <a:spcBef>
                <a:spcPts val="600"/>
              </a:spcBef>
              <a:spcAft>
                <a:spcPts val="800"/>
              </a:spcAft>
              <a:buNone/>
            </a:pPr>
            <a:r>
              <a:rPr lang="en-GB" sz="1800" kern="100" spc="1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Overall, both Lithuanian governments </a:t>
            </a:r>
            <a:r>
              <a:rPr lang="en-GB" sz="1800" kern="10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led by Prime Ministers </a:t>
            </a:r>
            <a:r>
              <a:rPr lang="en-GB" sz="1800" kern="100" dirty="0" err="1">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Skvernelis</a:t>
            </a:r>
            <a:r>
              <a:rPr lang="en-GB" sz="1800" kern="10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 and </a:t>
            </a:r>
            <a:r>
              <a:rPr lang="en-GB" sz="1800" kern="100" dirty="0" err="1">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Šimonytė</a:t>
            </a:r>
            <a:r>
              <a:rPr lang="en-GB" sz="1800" kern="100" spc="1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 initially attempted to rely on existing arrangements and standard routines to manage the individual crises</a:t>
            </a:r>
            <a:r>
              <a:rPr lang="lt-LT" sz="1800" kern="100" spc="1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spc="10" dirty="0" err="1">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in</a:t>
            </a:r>
            <a:r>
              <a:rPr lang="lt-LT" sz="1800" kern="100" spc="1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 line </a:t>
            </a:r>
            <a:r>
              <a:rPr lang="en-GB" sz="1800" kern="100" spc="1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with the l</a:t>
            </a:r>
            <a:r>
              <a:rPr lang="en-GB" sz="1800" kern="10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ogic of appropriateness.</a:t>
            </a:r>
            <a:r>
              <a:rPr lang="en-GB" sz="1800" kern="100" spc="1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 However, as these approaches proved to be ineffective, it became necessary to urgently develop new solutions for crisis management</a:t>
            </a:r>
            <a:endParaRPr lang="lt-LT" sz="1800" kern="100" spc="1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endParaRPr>
          </a:p>
          <a:p>
            <a:pPr marL="0" indent="0" algn="just">
              <a:lnSpc>
                <a:spcPct val="100000"/>
              </a:lnSpc>
              <a:spcBef>
                <a:spcPts val="600"/>
              </a:spcBef>
              <a:spcAft>
                <a:spcPts val="800"/>
              </a:spcAft>
              <a:buNone/>
            </a:pPr>
            <a:r>
              <a:rPr lang="en-GB" sz="1800" kern="100" spc="1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In response to the new reality, the Lithuanian authorities created the separate system of managing the COVID-19 crisis in 2020 and the special arrangement to coordinate the crisis of illegal migration in 2021. They eventually led to the creation of the integrated system for crisis and emergency management in 2022. This highlights a shift to the </a:t>
            </a:r>
            <a:r>
              <a:rPr lang="en-GB" sz="1800" kern="10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logic of consequentiality</a:t>
            </a:r>
            <a:r>
              <a:rPr lang="en-GB" sz="1800" kern="100" spc="1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 as well as the development of a new crisis management </a:t>
            </a:r>
            <a:r>
              <a:rPr lang="lt-LT" sz="1800" kern="100" spc="10" dirty="0" err="1">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system</a:t>
            </a:r>
            <a:r>
              <a:rPr lang="en-GB" sz="1800" kern="100" spc="1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rPr>
              <a:t> emerging from the individual crises and their interaction  </a:t>
            </a:r>
            <a:endParaRPr lang="en-GB" sz="1800" kern="100" dirty="0">
              <a:solidFill>
                <a:schemeClr val="bg1"/>
              </a:solidFill>
              <a:effectLst/>
              <a:latin typeface="Malgun Gothic" panose="020B0503020000020004" pitchFamily="34" charset="-127"/>
              <a:ea typeface="Malgun Gothic" panose="020B0503020000020004" pitchFamily="34" charset="-127"/>
              <a:cs typeface="Arial" panose="020B0604020202020204" pitchFamily="34" charset="0"/>
            </a:endParaRPr>
          </a:p>
          <a:p>
            <a:pPr marL="0" indent="0">
              <a:lnSpc>
                <a:spcPct val="100000"/>
              </a:lnSpc>
              <a:spcBef>
                <a:spcPts val="600"/>
              </a:spcBef>
              <a:buNone/>
            </a:pPr>
            <a:r>
              <a:rPr lang="en-GB" sz="1800" spc="10" dirty="0">
                <a:solidFill>
                  <a:schemeClr val="bg1"/>
                </a:solidFill>
                <a:effectLst/>
                <a:latin typeface="Malgun Gothic" panose="020B0503020000020004" pitchFamily="34" charset="-127"/>
                <a:ea typeface="Malgun Gothic" panose="020B0503020000020004" pitchFamily="34" charset="-127"/>
              </a:rPr>
              <a:t>More specifically, our research results also confirm our expectations that during major and/or multiple crisis events that spill into other domains, governments </a:t>
            </a:r>
            <a:r>
              <a:rPr lang="en-GB" sz="1800" spc="10" dirty="0">
                <a:solidFill>
                  <a:schemeClr val="bg1"/>
                </a:solidFill>
                <a:latin typeface="Malgun Gothic" panose="020B0503020000020004" pitchFamily="34" charset="-127"/>
                <a:ea typeface="Malgun Gothic" panose="020B0503020000020004" pitchFamily="34" charset="-127"/>
              </a:rPr>
              <a:t>not only </a:t>
            </a:r>
            <a:r>
              <a:rPr lang="en-GB" sz="1800" spc="10" dirty="0">
                <a:solidFill>
                  <a:schemeClr val="bg1"/>
                </a:solidFill>
                <a:effectLst/>
                <a:latin typeface="Malgun Gothic" panose="020B0503020000020004" pitchFamily="34" charset="-127"/>
                <a:ea typeface="Malgun Gothic" panose="020B0503020000020004" pitchFamily="34" charset="-127"/>
              </a:rPr>
              <a:t>tend to adopt a centralised approach to crisis management</a:t>
            </a:r>
            <a:r>
              <a:rPr lang="lt-LT" sz="1800" spc="10" dirty="0">
                <a:solidFill>
                  <a:schemeClr val="bg1"/>
                </a:solidFill>
                <a:effectLst/>
                <a:latin typeface="Malgun Gothic" panose="020B0503020000020004" pitchFamily="34" charset="-127"/>
                <a:ea typeface="Malgun Gothic" panose="020B0503020000020004" pitchFamily="34" charset="-127"/>
              </a:rPr>
              <a:t> </a:t>
            </a:r>
            <a:r>
              <a:rPr lang="en-US" sz="1800" spc="10" dirty="0">
                <a:solidFill>
                  <a:schemeClr val="bg1"/>
                </a:solidFill>
                <a:effectLst/>
                <a:latin typeface="Malgun Gothic" panose="020B0503020000020004" pitchFamily="34" charset="-127"/>
                <a:ea typeface="Malgun Gothic" panose="020B0503020000020004" pitchFamily="34" charset="-127"/>
              </a:rPr>
              <a:t>but also </a:t>
            </a:r>
            <a:r>
              <a:rPr lang="lt-LT" sz="1800" spc="10" dirty="0">
                <a:solidFill>
                  <a:schemeClr val="bg1"/>
                </a:solidFill>
                <a:effectLst/>
                <a:latin typeface="Malgun Gothic" panose="020B0503020000020004" pitchFamily="34" charset="-127"/>
                <a:ea typeface="Malgun Gothic" panose="020B0503020000020004" pitchFamily="34" charset="-127"/>
              </a:rPr>
              <a:t>to </a:t>
            </a:r>
            <a:r>
              <a:rPr lang="en-GB" sz="1800" spc="10" dirty="0">
                <a:solidFill>
                  <a:schemeClr val="bg1"/>
                </a:solidFill>
                <a:effectLst/>
                <a:latin typeface="Malgun Gothic" panose="020B0503020000020004" pitchFamily="34" charset="-127"/>
                <a:ea typeface="Malgun Gothic" panose="020B0503020000020004" pitchFamily="34" charset="-127"/>
              </a:rPr>
              <a:t>develop joint and integrated solutions for crisis management</a:t>
            </a:r>
            <a:endParaRPr lang="lt-LT" sz="1800" spc="10" dirty="0">
              <a:solidFill>
                <a:schemeClr val="bg1"/>
              </a:solidFill>
              <a:effectLst/>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216647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1694F-D98F-469E-AE93-FF9EE3B75A09}"/>
              </a:ext>
            </a:extLst>
          </p:cNvPr>
          <p:cNvSpPr>
            <a:spLocks noGrp="1"/>
          </p:cNvSpPr>
          <p:nvPr>
            <p:ph idx="1"/>
          </p:nvPr>
        </p:nvSpPr>
        <p:spPr>
          <a:xfrm>
            <a:off x="903513" y="2164079"/>
            <a:ext cx="7847339" cy="4245556"/>
          </a:xfrm>
        </p:spPr>
        <p:txBody>
          <a:bodyPr>
            <a:normAutofit lnSpcReduction="10000"/>
          </a:bodyPr>
          <a:lstStyle/>
          <a:p>
            <a:pPr marL="0" indent="0" algn="just">
              <a:lnSpc>
                <a:spcPct val="100000"/>
              </a:lnSpc>
              <a:spcAft>
                <a:spcPts val="800"/>
              </a:spcAft>
              <a:buNone/>
            </a:pPr>
            <a:r>
              <a:rPr lang="lt-LT" sz="1800" b="1" kern="100"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N</a:t>
            </a:r>
            <a:r>
              <a:rPr lang="en-GB" sz="1800" b="1"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ew</a:t>
            </a:r>
            <a:r>
              <a:rPr lang="en-GB"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forms of coordination and collaboration </a:t>
            </a:r>
            <a:r>
              <a:rPr lang="en-GB"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a:t>
            </a:r>
            <a:r>
              <a:rPr lang="en-GB"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Nohrstedt</a:t>
            </a:r>
            <a:r>
              <a:rPr lang="en-GB"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et al</a:t>
            </a:r>
            <a:r>
              <a:rPr lang="en-GB" sz="1800" kern="100"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 2018</a:t>
            </a:r>
            <a:r>
              <a:rPr lang="lt-LT" sz="1800" kern="100"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 </a:t>
            </a:r>
            <a:r>
              <a:rPr lang="en-GB" sz="1800" kern="100"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facilitated through networks and stakeholder engagement</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to a </a:t>
            </a:r>
            <a:r>
              <a:rPr lang="lt-LT" sz="1800" b="1"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large</a:t>
            </a:r>
            <a:r>
              <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b="1"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extent</a:t>
            </a:r>
            <a:endPar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endParaRPr>
          </a:p>
          <a:p>
            <a:pPr marL="0" indent="0" algn="just">
              <a:lnSpc>
                <a:spcPct val="100000"/>
              </a:lnSpc>
              <a:spcAft>
                <a:spcPts val="800"/>
              </a:spcAft>
              <a:buNone/>
            </a:pPr>
            <a:r>
              <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A</a:t>
            </a:r>
            <a:r>
              <a:rPr lang="en-GB" sz="1800" b="1"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gile</a:t>
            </a:r>
            <a:r>
              <a:rPr lang="en-GB"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or adaptive management methods </a:t>
            </a:r>
            <a:r>
              <a:rPr lang="en-GB"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(Janssen and van der Voort, 2020) employed to respond promptly to rapidly changing situations</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to a </a:t>
            </a:r>
            <a:r>
              <a:rPr lang="lt-LT" sz="1800" b="1"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large</a:t>
            </a:r>
            <a:r>
              <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b="1"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extent</a:t>
            </a:r>
            <a:r>
              <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p>
          <a:p>
            <a:pPr marL="0" indent="0" algn="just">
              <a:lnSpc>
                <a:spcPct val="100000"/>
              </a:lnSpc>
              <a:spcAft>
                <a:spcPts val="800"/>
              </a:spcAft>
              <a:buNone/>
            </a:pPr>
            <a:r>
              <a:rPr lang="en-GB"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Governments can also embrace </a:t>
            </a:r>
            <a:r>
              <a:rPr lang="en-GB"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emerging technologies and new information solutions</a:t>
            </a:r>
            <a:r>
              <a:rPr lang="en-GB"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to drive innovation (De </a:t>
            </a:r>
            <a:r>
              <a:rPr lang="en-GB"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Nigris</a:t>
            </a:r>
            <a:r>
              <a:rPr lang="en-GB"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et al., 2020)</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to a </a:t>
            </a:r>
            <a:r>
              <a:rPr lang="lt-LT" sz="1800" b="1"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large</a:t>
            </a:r>
            <a:r>
              <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a:t>
            </a:r>
            <a:r>
              <a:rPr lang="lt-LT" sz="1800" b="1"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moderate</a:t>
            </a:r>
            <a:r>
              <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b="1"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extent</a:t>
            </a:r>
            <a:r>
              <a:rPr lang="lt-LT"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depending</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on</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policy</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area</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a:t>
            </a:r>
            <a:r>
              <a:rPr lang="lt-LT" sz="1800" kern="100" dirty="0" err="1">
                <a:solidFill>
                  <a:srgbClr val="2A3584"/>
                </a:solidFill>
                <a:latin typeface="Malgun Gothic" panose="020B0503020000020004" pitchFamily="34" charset="-127"/>
                <a:ea typeface="Malgun Gothic" panose="020B0503020000020004" pitchFamily="34" charset="-127"/>
                <a:cs typeface="Arial" panose="020B0604020202020204" pitchFamily="34" charset="0"/>
              </a:rPr>
              <a:t>individual</a:t>
            </a:r>
            <a:r>
              <a:rPr lang="lt-LT" sz="1800" kern="100"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state</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institutions</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and</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their</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capacities</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a:t>
            </a:r>
          </a:p>
          <a:p>
            <a:pPr marL="0" indent="0" algn="just">
              <a:lnSpc>
                <a:spcPct val="100000"/>
              </a:lnSpc>
              <a:spcAft>
                <a:spcPts val="800"/>
              </a:spcAft>
              <a:buNone/>
            </a:pPr>
            <a:r>
              <a:rPr lang="lt-LT" sz="1800" kern="100" dirty="0" err="1">
                <a:solidFill>
                  <a:srgbClr val="2A3584"/>
                </a:solidFill>
                <a:latin typeface="Malgun Gothic" panose="020B0503020000020004" pitchFamily="34" charset="-127"/>
                <a:ea typeface="Malgun Gothic" panose="020B0503020000020004" pitchFamily="34" charset="-127"/>
                <a:cs typeface="Arial" panose="020B0604020202020204" pitchFamily="34" charset="0"/>
              </a:rPr>
              <a:t>Public</a:t>
            </a:r>
            <a:r>
              <a:rPr lang="lt-LT" sz="1800" kern="100"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latin typeface="Malgun Gothic" panose="020B0503020000020004" pitchFamily="34" charset="-127"/>
                <a:ea typeface="Malgun Gothic" panose="020B0503020000020004" pitchFamily="34" charset="-127"/>
                <a:cs typeface="Arial" panose="020B0604020202020204" pitchFamily="34" charset="0"/>
              </a:rPr>
              <a:t>sector</a:t>
            </a:r>
            <a:r>
              <a:rPr lang="lt-LT" sz="1800" kern="100"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latin typeface="Malgun Gothic" panose="020B0503020000020004" pitchFamily="34" charset="-127"/>
                <a:ea typeface="Malgun Gothic" panose="020B0503020000020004" pitchFamily="34" charset="-127"/>
                <a:cs typeface="Arial" panose="020B0604020202020204" pitchFamily="34" charset="0"/>
              </a:rPr>
              <a:t>organisations</a:t>
            </a:r>
            <a:r>
              <a:rPr lang="lt-LT" sz="1800" kern="100"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latin typeface="Malgun Gothic" panose="020B0503020000020004" pitchFamily="34" charset="-127"/>
                <a:ea typeface="Malgun Gothic" panose="020B0503020000020004" pitchFamily="34" charset="-127"/>
                <a:cs typeface="Arial" panose="020B0604020202020204" pitchFamily="34" charset="0"/>
              </a:rPr>
              <a:t>can</a:t>
            </a:r>
            <a:r>
              <a:rPr lang="lt-LT" sz="1800" kern="100"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 </a:t>
            </a:r>
            <a:r>
              <a:rPr lang="en-GB"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integrate </a:t>
            </a:r>
            <a:r>
              <a:rPr lang="en-GB" sz="1800" b="1"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such practices of anticipatory governance as strategic foresight</a:t>
            </a:r>
            <a:r>
              <a:rPr lang="en-GB"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(OECD, 2019)</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to a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little</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extent</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with</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policy</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actors</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drawing</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their</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lessons</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from</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the</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ongoing</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 </a:t>
            </a:r>
            <a:r>
              <a:rPr lang="lt-LT" sz="1800" kern="100" dirty="0" err="1">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crises</a:t>
            </a:r>
            <a:r>
              <a:rPr lang="lt-LT"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rPr>
              <a:t>)</a:t>
            </a:r>
            <a:endParaRPr lang="en-GB" sz="1800" kern="100" dirty="0">
              <a:solidFill>
                <a:srgbClr val="2A3584"/>
              </a:solidFill>
              <a:effectLst/>
              <a:latin typeface="Malgun Gothic" panose="020B0503020000020004" pitchFamily="34" charset="-127"/>
              <a:ea typeface="Malgun Gothic" panose="020B0503020000020004" pitchFamily="34" charset="-127"/>
              <a:cs typeface="Arial" panose="020B0604020202020204" pitchFamily="34" charset="0"/>
            </a:endParaRPr>
          </a:p>
          <a:p>
            <a:endParaRPr lang="en-US" sz="2400" dirty="0">
              <a:solidFill>
                <a:srgbClr val="2A3584"/>
              </a:solidFill>
              <a:latin typeface="Malgun Gothic" panose="020B0503020000020004" pitchFamily="34" charset="-127"/>
              <a:ea typeface="Malgun Gothic" panose="020B0503020000020004" pitchFamily="34" charset="-127"/>
            </a:endParaRPr>
          </a:p>
        </p:txBody>
      </p:sp>
      <p:sp>
        <p:nvSpPr>
          <p:cNvPr id="4" name="Title 1">
            <a:extLst>
              <a:ext uri="{FF2B5EF4-FFF2-40B4-BE49-F238E27FC236}">
                <a16:creationId xmlns:a16="http://schemas.microsoft.com/office/drawing/2014/main" id="{7A7CD029-7D86-47AD-BE38-1B6AF5AC1D31}"/>
              </a:ext>
            </a:extLst>
          </p:cNvPr>
          <p:cNvSpPr>
            <a:spLocks noGrp="1"/>
          </p:cNvSpPr>
          <p:nvPr>
            <p:ph type="title"/>
          </p:nvPr>
        </p:nvSpPr>
        <p:spPr>
          <a:xfrm>
            <a:off x="838200" y="857250"/>
            <a:ext cx="10515600" cy="871538"/>
          </a:xfrm>
        </p:spPr>
        <p:txBody>
          <a:bodyPr>
            <a:noAutofit/>
          </a:bodyPr>
          <a:lstStyle/>
          <a:p>
            <a:r>
              <a:rPr lang="lt-LT" sz="3600"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OTHER PRELIMINARY FINDINGS: NEW GOVERNANCE PRACTICES</a:t>
            </a:r>
            <a:endParaRPr lang="en-US" sz="3600"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2" name="TextBox 1">
            <a:extLst>
              <a:ext uri="{FF2B5EF4-FFF2-40B4-BE49-F238E27FC236}">
                <a16:creationId xmlns:a16="http://schemas.microsoft.com/office/drawing/2014/main" id="{9E4AB822-16E5-A52A-A152-7A5E09A52BB7}"/>
              </a:ext>
            </a:extLst>
          </p:cNvPr>
          <p:cNvSpPr txBox="1"/>
          <p:nvPr/>
        </p:nvSpPr>
        <p:spPr>
          <a:xfrm>
            <a:off x="9064487" y="2199861"/>
            <a:ext cx="2849217" cy="2862322"/>
          </a:xfrm>
          <a:prstGeom prst="rect">
            <a:avLst/>
          </a:prstGeom>
          <a:noFill/>
        </p:spPr>
        <p:txBody>
          <a:bodyPr wrap="square" rtlCol="0">
            <a:spAutoFit/>
          </a:bodyPr>
          <a:lstStyle/>
          <a:p>
            <a:r>
              <a:rPr lang="lt-LT" dirty="0">
                <a:solidFill>
                  <a:srgbClr val="2A3584"/>
                </a:solidFill>
                <a:latin typeface="Malgun Gothic" panose="020B0503020000020004" pitchFamily="34" charset="-127"/>
                <a:ea typeface="Malgun Gothic" panose="020B0503020000020004" pitchFamily="34" charset="-127"/>
              </a:rPr>
              <a:t>T</a:t>
            </a:r>
            <a:r>
              <a:rPr lang="en-GB" sz="1800" dirty="0">
                <a:solidFill>
                  <a:srgbClr val="2A3584"/>
                </a:solidFill>
                <a:effectLst/>
                <a:latin typeface="Malgun Gothic" panose="020B0503020000020004" pitchFamily="34" charset="-127"/>
                <a:ea typeface="Malgun Gothic" panose="020B0503020000020004" pitchFamily="34" charset="-127"/>
              </a:rPr>
              <a:t>he Migration Department </a:t>
            </a:r>
            <a:r>
              <a:rPr lang="en-GB" sz="1800" i="1" dirty="0">
                <a:solidFill>
                  <a:srgbClr val="2A3584"/>
                </a:solidFill>
                <a:effectLst/>
                <a:latin typeface="Malgun Gothic" panose="020B0503020000020004" pitchFamily="34" charset="-127"/>
                <a:ea typeface="Malgun Gothic" panose="020B0503020000020004" pitchFamily="34" charset="-127"/>
              </a:rPr>
              <a:t>“has acquired the ability to swiftly establish reception and registration centres, rapidly mobilise supplementary resources and create new positions”</a:t>
            </a:r>
            <a:endParaRPr lang="en-GB" dirty="0">
              <a:solidFill>
                <a:srgbClr val="2A358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46274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2F2E-CF33-42D2-BB40-77965FAD0C9F}"/>
              </a:ext>
            </a:extLst>
          </p:cNvPr>
          <p:cNvSpPr>
            <a:spLocks noGrp="1"/>
          </p:cNvSpPr>
          <p:nvPr>
            <p:ph type="ctrTitle"/>
          </p:nvPr>
        </p:nvSpPr>
        <p:spPr>
          <a:xfrm>
            <a:off x="6000750" y="3752491"/>
            <a:ext cx="4743450" cy="900113"/>
          </a:xfrm>
        </p:spPr>
        <p:txBody>
          <a:bodyPr>
            <a:normAutofit fontScale="90000"/>
          </a:bodyPr>
          <a:lstStyle/>
          <a:p>
            <a:pPr algn="l"/>
            <a:r>
              <a:rPr lang="lt-LT" sz="5400" b="1" dirty="0" err="1">
                <a:solidFill>
                  <a:schemeClr val="bg1"/>
                </a:solidFill>
                <a:latin typeface="Arial" panose="020B0604020202020204" pitchFamily="34" charset="0"/>
                <a:cs typeface="Arial" panose="020B0604020202020204" pitchFamily="34" charset="0"/>
              </a:rPr>
              <a:t>Thank</a:t>
            </a:r>
            <a:r>
              <a:rPr lang="lt-LT" sz="5400" b="1" dirty="0">
                <a:solidFill>
                  <a:schemeClr val="bg1"/>
                </a:solidFill>
                <a:latin typeface="Arial" panose="020B0604020202020204" pitchFamily="34" charset="0"/>
                <a:cs typeface="Arial" panose="020B0604020202020204" pitchFamily="34" charset="0"/>
              </a:rPr>
              <a:t> </a:t>
            </a:r>
            <a:r>
              <a:rPr lang="lt-LT" sz="5400" b="1" dirty="0" err="1">
                <a:solidFill>
                  <a:schemeClr val="bg1"/>
                </a:solidFill>
                <a:latin typeface="Arial" panose="020B0604020202020204" pitchFamily="34" charset="0"/>
                <a:cs typeface="Arial" panose="020B0604020202020204" pitchFamily="34" charset="0"/>
              </a:rPr>
              <a:t>you</a:t>
            </a:r>
            <a:r>
              <a:rPr lang="lt-LT" sz="5400" b="1" dirty="0">
                <a:solidFill>
                  <a:schemeClr val="bg1"/>
                </a:solidFill>
                <a:latin typeface="Arial" panose="020B0604020202020204" pitchFamily="34" charset="0"/>
                <a:cs typeface="Arial" panose="020B0604020202020204" pitchFamily="34" charset="0"/>
              </a:rPr>
              <a:t> </a:t>
            </a:r>
            <a:r>
              <a:rPr lang="lt-LT" sz="5400" b="1" dirty="0" err="1">
                <a:solidFill>
                  <a:schemeClr val="bg1"/>
                </a:solidFill>
                <a:latin typeface="Arial" panose="020B0604020202020204" pitchFamily="34" charset="0"/>
                <a:cs typeface="Arial" panose="020B0604020202020204" pitchFamily="34" charset="0"/>
              </a:rPr>
              <a:t>for</a:t>
            </a:r>
            <a:r>
              <a:rPr lang="lt-LT" sz="5400" b="1" dirty="0">
                <a:solidFill>
                  <a:schemeClr val="bg1"/>
                </a:solidFill>
                <a:latin typeface="Arial" panose="020B0604020202020204" pitchFamily="34" charset="0"/>
                <a:cs typeface="Arial" panose="020B0604020202020204" pitchFamily="34" charset="0"/>
              </a:rPr>
              <a:t> </a:t>
            </a:r>
            <a:r>
              <a:rPr lang="lt-LT" sz="5400" b="1" dirty="0" err="1">
                <a:solidFill>
                  <a:schemeClr val="bg1"/>
                </a:solidFill>
                <a:latin typeface="Arial" panose="020B0604020202020204" pitchFamily="34" charset="0"/>
                <a:cs typeface="Arial" panose="020B0604020202020204" pitchFamily="34" charset="0"/>
              </a:rPr>
              <a:t>the</a:t>
            </a:r>
            <a:r>
              <a:rPr lang="lt-LT" sz="5400" b="1" dirty="0">
                <a:solidFill>
                  <a:schemeClr val="bg1"/>
                </a:solidFill>
                <a:latin typeface="Arial" panose="020B0604020202020204" pitchFamily="34" charset="0"/>
                <a:cs typeface="Arial" panose="020B0604020202020204" pitchFamily="34" charset="0"/>
              </a:rPr>
              <a:t> </a:t>
            </a:r>
            <a:r>
              <a:rPr lang="lt-LT" sz="5400" b="1" dirty="0" err="1">
                <a:solidFill>
                  <a:schemeClr val="bg1"/>
                </a:solidFill>
                <a:latin typeface="Arial" panose="020B0604020202020204" pitchFamily="34" charset="0"/>
                <a:cs typeface="Arial" panose="020B0604020202020204" pitchFamily="34" charset="0"/>
              </a:rPr>
              <a:t>attention</a:t>
            </a:r>
            <a:r>
              <a:rPr lang="en-US" sz="5400" b="1" dirty="0">
                <a:solidFill>
                  <a:schemeClr val="bg1"/>
                </a:solidFill>
                <a:latin typeface="Arial" panose="020B0604020202020204" pitchFamily="34" charset="0"/>
                <a:cs typeface="Arial" panose="020B0604020202020204" pitchFamily="34" charset="0"/>
              </a:rPr>
              <a:t>!</a:t>
            </a:r>
          </a:p>
        </p:txBody>
      </p:sp>
      <p:sp>
        <p:nvSpPr>
          <p:cNvPr id="3" name="Subtitle 2">
            <a:extLst>
              <a:ext uri="{FF2B5EF4-FFF2-40B4-BE49-F238E27FC236}">
                <a16:creationId xmlns:a16="http://schemas.microsoft.com/office/drawing/2014/main" id="{86218CB2-20E4-4C75-8A84-D8D93EB1FB8C}"/>
              </a:ext>
            </a:extLst>
          </p:cNvPr>
          <p:cNvSpPr>
            <a:spLocks noGrp="1"/>
          </p:cNvSpPr>
          <p:nvPr>
            <p:ph type="subTitle" idx="1"/>
          </p:nvPr>
        </p:nvSpPr>
        <p:spPr>
          <a:xfrm>
            <a:off x="6000750" y="4806539"/>
            <a:ext cx="5324475" cy="1687512"/>
          </a:xfrm>
        </p:spPr>
        <p:txBody>
          <a:bodyPr>
            <a:normAutofit/>
          </a:bodyPr>
          <a:lstStyle/>
          <a:p>
            <a:pPr algn="l"/>
            <a:r>
              <a:rPr lang="lt-LT" sz="1800" dirty="0">
                <a:solidFill>
                  <a:schemeClr val="bg1"/>
                </a:solidFill>
                <a:latin typeface="Arial" panose="020B0604020202020204" pitchFamily="34" charset="0"/>
                <a:cs typeface="Arial" panose="020B0604020202020204" pitchFamily="34" charset="0"/>
              </a:rPr>
              <a:t>Vitalis Nakrošis, </a:t>
            </a:r>
            <a:r>
              <a:rPr lang="en-GB" sz="1800" dirty="0">
                <a:solidFill>
                  <a:schemeClr val="bg1"/>
                </a:solidFill>
                <a:latin typeface="Arial" panose="020B0604020202020204" pitchFamily="34" charset="0"/>
                <a:cs typeface="Arial" panose="020B0604020202020204" pitchFamily="34" charset="0"/>
              </a:rPr>
              <a:t>professor</a:t>
            </a:r>
            <a:r>
              <a:rPr lang="lt-LT" sz="1800" dirty="0">
                <a:solidFill>
                  <a:schemeClr val="bg1"/>
                </a:solidFill>
                <a:latin typeface="Arial" panose="020B0604020202020204" pitchFamily="34" charset="0"/>
                <a:cs typeface="Arial" panose="020B0604020202020204" pitchFamily="34" charset="0"/>
              </a:rPr>
              <a:t> (</a:t>
            </a:r>
            <a:r>
              <a:rPr lang="lt-LT" sz="1800" dirty="0" err="1">
                <a:solidFill>
                  <a:schemeClr val="bg1"/>
                </a:solidFill>
                <a:latin typeface="Arial" panose="020B0604020202020204" pitchFamily="34" charset="0"/>
                <a:cs typeface="Arial" panose="020B0604020202020204" pitchFamily="34" charset="0"/>
              </a:rPr>
              <a:t>vitalis.nakrosis</a:t>
            </a:r>
            <a:r>
              <a:rPr lang="en-US" sz="1800" dirty="0">
                <a:solidFill>
                  <a:schemeClr val="bg1"/>
                </a:solidFill>
                <a:latin typeface="Arial" panose="020B0604020202020204" pitchFamily="34" charset="0"/>
                <a:cs typeface="Arial" panose="020B0604020202020204" pitchFamily="34" charset="0"/>
              </a:rPr>
              <a:t>@tspmi.vu.lt)</a:t>
            </a:r>
          </a:p>
        </p:txBody>
      </p:sp>
      <p:pic>
        <p:nvPicPr>
          <p:cNvPr id="18" name="Picture 17" descr="Icon&#10;&#10;Description automatically generated">
            <a:extLst>
              <a:ext uri="{FF2B5EF4-FFF2-40B4-BE49-F238E27FC236}">
                <a16:creationId xmlns:a16="http://schemas.microsoft.com/office/drawing/2014/main" id="{61218598-D06E-49B9-AE5C-0BDF26F7E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098542"/>
            <a:ext cx="333375" cy="333375"/>
          </a:xfrm>
          <a:prstGeom prst="rect">
            <a:avLst/>
          </a:prstGeom>
        </p:spPr>
      </p:pic>
      <p:pic>
        <p:nvPicPr>
          <p:cNvPr id="20" name="Picture 19" descr="Icon&#10;&#10;Description automatically generated">
            <a:extLst>
              <a:ext uri="{FF2B5EF4-FFF2-40B4-BE49-F238E27FC236}">
                <a16:creationId xmlns:a16="http://schemas.microsoft.com/office/drawing/2014/main" id="{3B759D1E-9293-4AF9-BCB8-81784D90D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292229"/>
            <a:ext cx="333375" cy="333375"/>
          </a:xfrm>
          <a:prstGeom prst="rect">
            <a:avLst/>
          </a:prstGeom>
        </p:spPr>
      </p:pic>
      <p:pic>
        <p:nvPicPr>
          <p:cNvPr id="22" name="Picture 21" descr="Icon&#10;&#10;Description automatically generated">
            <a:extLst>
              <a:ext uri="{FF2B5EF4-FFF2-40B4-BE49-F238E27FC236}">
                <a16:creationId xmlns:a16="http://schemas.microsoft.com/office/drawing/2014/main" id="{BA75E26D-5A37-49AF-9787-5F5EBC0FC2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5695385"/>
            <a:ext cx="333375" cy="333375"/>
          </a:xfrm>
          <a:prstGeom prst="rect">
            <a:avLst/>
          </a:prstGeom>
        </p:spPr>
      </p:pic>
      <p:pic>
        <p:nvPicPr>
          <p:cNvPr id="24" name="Picture 23" descr="Icon&#10;&#10;Description automatically generated">
            <a:extLst>
              <a:ext uri="{FF2B5EF4-FFF2-40B4-BE49-F238E27FC236}">
                <a16:creationId xmlns:a16="http://schemas.microsoft.com/office/drawing/2014/main" id="{AA9C0FAB-55D5-4876-934E-F8A51DEA6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4889073"/>
            <a:ext cx="333375" cy="333375"/>
          </a:xfrm>
          <a:prstGeom prst="rect">
            <a:avLst/>
          </a:prstGeom>
        </p:spPr>
      </p:pic>
      <p:pic>
        <p:nvPicPr>
          <p:cNvPr id="26" name="Picture 25" descr="Icon&#10;&#10;Description automatically generated">
            <a:extLst>
              <a:ext uri="{FF2B5EF4-FFF2-40B4-BE49-F238E27FC236}">
                <a16:creationId xmlns:a16="http://schemas.microsoft.com/office/drawing/2014/main" id="{FB461C32-1833-4E28-9F87-7AB6347D1F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762" y="4485917"/>
            <a:ext cx="333375" cy="333375"/>
          </a:xfrm>
          <a:prstGeom prst="rect">
            <a:avLst/>
          </a:prstGeom>
        </p:spPr>
      </p:pic>
      <p:sp>
        <p:nvSpPr>
          <p:cNvPr id="27" name="Subtitle 2">
            <a:extLst>
              <a:ext uri="{FF2B5EF4-FFF2-40B4-BE49-F238E27FC236}">
                <a16:creationId xmlns:a16="http://schemas.microsoft.com/office/drawing/2014/main" id="{3F21C5F3-BB3B-4C82-BBF0-151DA52D148E}"/>
              </a:ext>
            </a:extLst>
          </p:cNvPr>
          <p:cNvSpPr txBox="1">
            <a:spLocks/>
          </p:cNvSpPr>
          <p:nvPr/>
        </p:nvSpPr>
        <p:spPr>
          <a:xfrm>
            <a:off x="1095375" y="4507585"/>
            <a:ext cx="2800350" cy="3381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t-LT" sz="1800" dirty="0" err="1">
                <a:solidFill>
                  <a:schemeClr val="bg1"/>
                </a:solidFill>
                <a:latin typeface="Arial" panose="020B0604020202020204" pitchFamily="34" charset="0"/>
                <a:cs typeface="Arial" panose="020B0604020202020204" pitchFamily="34" charset="0"/>
              </a:rPr>
              <a:t>tspmi.vu.lt</a:t>
            </a:r>
            <a:endParaRPr lang="lt-LT" sz="1800" dirty="0">
              <a:solidFill>
                <a:schemeClr val="bg1"/>
              </a:solidFill>
              <a:latin typeface="Arial" panose="020B0604020202020204" pitchFamily="34" charset="0"/>
              <a:cs typeface="Arial" panose="020B0604020202020204" pitchFamily="34" charset="0"/>
            </a:endParaRPr>
          </a:p>
        </p:txBody>
      </p:sp>
      <p:sp>
        <p:nvSpPr>
          <p:cNvPr id="28" name="Subtitle 2">
            <a:extLst>
              <a:ext uri="{FF2B5EF4-FFF2-40B4-BE49-F238E27FC236}">
                <a16:creationId xmlns:a16="http://schemas.microsoft.com/office/drawing/2014/main" id="{82575611-9DDF-4D81-BE61-9C99F7D53920}"/>
              </a:ext>
            </a:extLst>
          </p:cNvPr>
          <p:cNvSpPr txBox="1">
            <a:spLocks/>
          </p:cNvSpPr>
          <p:nvPr/>
        </p:nvSpPr>
        <p:spPr>
          <a:xfrm>
            <a:off x="1095375" y="4919667"/>
            <a:ext cx="2800350" cy="3381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t-LT" sz="1800" dirty="0">
                <a:solidFill>
                  <a:schemeClr val="bg1"/>
                </a:solidFill>
                <a:latin typeface="Arial" panose="020B0604020202020204" pitchFamily="34" charset="0"/>
                <a:cs typeface="Arial" panose="020B0604020202020204" pitchFamily="34" charset="0"/>
              </a:rPr>
              <a:t>/</a:t>
            </a:r>
            <a:r>
              <a:rPr lang="lt-LT" sz="1800" dirty="0" err="1">
                <a:solidFill>
                  <a:schemeClr val="bg1"/>
                </a:solidFill>
                <a:latin typeface="Arial" panose="020B0604020202020204" pitchFamily="34" charset="0"/>
                <a:cs typeface="Arial" panose="020B0604020202020204" pitchFamily="34" charset="0"/>
              </a:rPr>
              <a:t>company</a:t>
            </a:r>
            <a:r>
              <a:rPr lang="lt-LT" sz="1800" dirty="0">
                <a:solidFill>
                  <a:schemeClr val="bg1"/>
                </a:solidFill>
                <a:latin typeface="Arial" panose="020B0604020202020204" pitchFamily="34" charset="0"/>
                <a:cs typeface="Arial" panose="020B0604020202020204" pitchFamily="34" charset="0"/>
              </a:rPr>
              <a:t>/</a:t>
            </a:r>
            <a:r>
              <a:rPr lang="lt-LT" sz="1800" dirty="0" err="1">
                <a:solidFill>
                  <a:schemeClr val="bg1"/>
                </a:solidFill>
                <a:latin typeface="Arial" panose="020B0604020202020204" pitchFamily="34" charset="0"/>
                <a:cs typeface="Arial" panose="020B0604020202020204" pitchFamily="34" charset="0"/>
              </a:rPr>
              <a:t>tspmi</a:t>
            </a:r>
            <a:endParaRPr lang="lt-LT" sz="1800" dirty="0">
              <a:solidFill>
                <a:schemeClr val="bg1"/>
              </a:solidFill>
              <a:latin typeface="Arial" panose="020B0604020202020204" pitchFamily="34" charset="0"/>
              <a:cs typeface="Arial" panose="020B0604020202020204" pitchFamily="34" charset="0"/>
            </a:endParaRPr>
          </a:p>
        </p:txBody>
      </p:sp>
      <p:sp>
        <p:nvSpPr>
          <p:cNvPr id="29" name="Subtitle 2">
            <a:extLst>
              <a:ext uri="{FF2B5EF4-FFF2-40B4-BE49-F238E27FC236}">
                <a16:creationId xmlns:a16="http://schemas.microsoft.com/office/drawing/2014/main" id="{3CE6790D-F6AB-48D8-AF65-4B7361422E16}"/>
              </a:ext>
            </a:extLst>
          </p:cNvPr>
          <p:cNvSpPr txBox="1">
            <a:spLocks/>
          </p:cNvSpPr>
          <p:nvPr/>
        </p:nvSpPr>
        <p:spPr>
          <a:xfrm>
            <a:off x="1095375" y="5331749"/>
            <a:ext cx="2800350" cy="3381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t-LT" sz="1800" dirty="0">
                <a:solidFill>
                  <a:schemeClr val="bg1"/>
                </a:solidFill>
                <a:latin typeface="Arial" panose="020B0604020202020204" pitchFamily="34" charset="0"/>
                <a:cs typeface="Arial" panose="020B0604020202020204" pitchFamily="34" charset="0"/>
              </a:rPr>
              <a:t>/</a:t>
            </a:r>
            <a:r>
              <a:rPr lang="lt-LT" sz="1800" dirty="0" err="1">
                <a:solidFill>
                  <a:schemeClr val="bg1"/>
                </a:solidFill>
                <a:latin typeface="Arial" panose="020B0604020202020204" pitchFamily="34" charset="0"/>
                <a:cs typeface="Arial" panose="020B0604020202020204" pitchFamily="34" charset="0"/>
              </a:rPr>
              <a:t>tspmi</a:t>
            </a:r>
            <a:endParaRPr lang="lt-LT" sz="1800" dirty="0">
              <a:solidFill>
                <a:schemeClr val="bg1"/>
              </a:solidFill>
              <a:latin typeface="Arial" panose="020B0604020202020204" pitchFamily="34" charset="0"/>
              <a:cs typeface="Arial" panose="020B0604020202020204" pitchFamily="34" charset="0"/>
            </a:endParaRPr>
          </a:p>
        </p:txBody>
      </p:sp>
      <p:sp>
        <p:nvSpPr>
          <p:cNvPr id="30" name="Subtitle 2">
            <a:extLst>
              <a:ext uri="{FF2B5EF4-FFF2-40B4-BE49-F238E27FC236}">
                <a16:creationId xmlns:a16="http://schemas.microsoft.com/office/drawing/2014/main" id="{F2A3EC18-4EE9-4CA5-BB7C-8C02E49D8612}"/>
              </a:ext>
            </a:extLst>
          </p:cNvPr>
          <p:cNvSpPr txBox="1">
            <a:spLocks/>
          </p:cNvSpPr>
          <p:nvPr/>
        </p:nvSpPr>
        <p:spPr>
          <a:xfrm>
            <a:off x="1095375" y="5743831"/>
            <a:ext cx="2800350" cy="3381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t-LT" sz="1800" dirty="0">
                <a:solidFill>
                  <a:schemeClr val="bg1"/>
                </a:solidFill>
                <a:latin typeface="Arial" panose="020B0604020202020204" pitchFamily="34" charset="0"/>
                <a:cs typeface="Arial" panose="020B0604020202020204" pitchFamily="34" charset="0"/>
              </a:rPr>
              <a:t>/</a:t>
            </a:r>
            <a:r>
              <a:rPr lang="lt-LT" sz="1800" dirty="0" err="1">
                <a:solidFill>
                  <a:schemeClr val="bg1"/>
                </a:solidFill>
                <a:latin typeface="Arial" panose="020B0604020202020204" pitchFamily="34" charset="0"/>
                <a:cs typeface="Arial" panose="020B0604020202020204" pitchFamily="34" charset="0"/>
              </a:rPr>
              <a:t>vu_tspmi</a:t>
            </a:r>
            <a:endParaRPr lang="lt-LT" sz="1800" dirty="0">
              <a:solidFill>
                <a:schemeClr val="bg1"/>
              </a:solidFill>
              <a:latin typeface="Arial" panose="020B0604020202020204" pitchFamily="34" charset="0"/>
              <a:cs typeface="Arial" panose="020B0604020202020204" pitchFamily="34" charset="0"/>
            </a:endParaRPr>
          </a:p>
        </p:txBody>
      </p:sp>
      <p:sp>
        <p:nvSpPr>
          <p:cNvPr id="31" name="Subtitle 2">
            <a:extLst>
              <a:ext uri="{FF2B5EF4-FFF2-40B4-BE49-F238E27FC236}">
                <a16:creationId xmlns:a16="http://schemas.microsoft.com/office/drawing/2014/main" id="{BB095309-6EA2-4D16-BAAD-6C89DCE2E861}"/>
              </a:ext>
            </a:extLst>
          </p:cNvPr>
          <p:cNvSpPr txBox="1">
            <a:spLocks/>
          </p:cNvSpPr>
          <p:nvPr/>
        </p:nvSpPr>
        <p:spPr>
          <a:xfrm>
            <a:off x="1095375" y="6155914"/>
            <a:ext cx="2800350" cy="3381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t-LT" sz="1800" dirty="0">
                <a:solidFill>
                  <a:schemeClr val="bg1"/>
                </a:solidFill>
                <a:latin typeface="Arial" panose="020B0604020202020204" pitchFamily="34" charset="0"/>
                <a:cs typeface="Arial" panose="020B0604020202020204" pitchFamily="34" charset="0"/>
              </a:rPr>
              <a:t>/VUTSPMI</a:t>
            </a:r>
          </a:p>
        </p:txBody>
      </p:sp>
    </p:spTree>
    <p:extLst>
      <p:ext uri="{BB962C8B-B14F-4D97-AF65-F5344CB8AC3E}">
        <p14:creationId xmlns:p14="http://schemas.microsoft.com/office/powerpoint/2010/main" val="283022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D90E-648C-49ED-8001-8BED22BA7387}"/>
              </a:ext>
            </a:extLst>
          </p:cNvPr>
          <p:cNvSpPr>
            <a:spLocks noGrp="1"/>
          </p:cNvSpPr>
          <p:nvPr>
            <p:ph type="title"/>
          </p:nvPr>
        </p:nvSpPr>
        <p:spPr>
          <a:xfrm>
            <a:off x="1052306" y="988528"/>
            <a:ext cx="9251259" cy="1609725"/>
          </a:xfrm>
        </p:spPr>
        <p:txBody>
          <a:bodyPr>
            <a:normAutofit/>
          </a:bodyPr>
          <a:lstStyle/>
          <a:p>
            <a:r>
              <a:rPr lang="lt-LT"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CONTEXT OF THE RESEARCH</a:t>
            </a:r>
            <a:endParaRPr lang="en-US"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3" name="TextBox 2">
            <a:extLst>
              <a:ext uri="{FF2B5EF4-FFF2-40B4-BE49-F238E27FC236}">
                <a16:creationId xmlns:a16="http://schemas.microsoft.com/office/drawing/2014/main" id="{8BD395D3-0278-4C17-9B14-F3EDB424B24B}"/>
              </a:ext>
            </a:extLst>
          </p:cNvPr>
          <p:cNvSpPr txBox="1"/>
          <p:nvPr/>
        </p:nvSpPr>
        <p:spPr>
          <a:xfrm>
            <a:off x="1207128" y="2682283"/>
            <a:ext cx="9414541" cy="3046988"/>
          </a:xfrm>
          <a:prstGeom prst="rect">
            <a:avLst/>
          </a:prstGeom>
          <a:noFill/>
        </p:spPr>
        <p:txBody>
          <a:bodyPr wrap="square" rtlCol="0">
            <a:spAutoFit/>
          </a:bodyPr>
          <a:lstStyle/>
          <a:p>
            <a:r>
              <a:rPr lang="lt-LT" sz="1600" kern="100" dirty="0">
                <a:latin typeface="Malgun Gothic" panose="020B0503020000020004" pitchFamily="34" charset="-127"/>
                <a:ea typeface="Malgun Gothic" panose="020B0503020000020004" pitchFamily="34" charset="-127"/>
                <a:cs typeface="Arial" panose="020B0604020202020204" pitchFamily="34" charset="0"/>
              </a:rPr>
              <a:t>M</a:t>
            </a:r>
            <a:r>
              <a:rPr lang="en-GB" sz="1600" kern="100" dirty="0">
                <a:effectLst/>
                <a:latin typeface="Malgun Gothic" panose="020B0503020000020004" pitchFamily="34" charset="-127"/>
                <a:ea typeface="Malgun Gothic" panose="020B0503020000020004" pitchFamily="34" charset="-127"/>
                <a:cs typeface="Arial" panose="020B0604020202020204" pitchFamily="34" charset="0"/>
              </a:rPr>
              <a:t>any European countries have encountered such transboundary crises as the COVID-19 pandemic or the still ongoing crisis of security and energy</a:t>
            </a:r>
            <a:endParaRPr lang="lt-LT" sz="1600" dirty="0">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endParaRPr lang="lt-LT" sz="1600" kern="100" dirty="0">
              <a:latin typeface="Malgun Gothic" panose="020B0503020000020004" pitchFamily="34" charset="-127"/>
              <a:ea typeface="Malgun Gothic" panose="020B0503020000020004" pitchFamily="34" charset="-127"/>
              <a:cs typeface="Arial" panose="020B0604020202020204" pitchFamily="34" charset="0"/>
            </a:endParaRPr>
          </a:p>
          <a:p>
            <a:r>
              <a:rPr lang="en-GB" sz="1600" kern="100" dirty="0">
                <a:latin typeface="Malgun Gothic" panose="020B0503020000020004" pitchFamily="34" charset="-127"/>
                <a:ea typeface="Malgun Gothic" panose="020B0503020000020004" pitchFamily="34" charset="-127"/>
                <a:cs typeface="Arial" panose="020B0604020202020204" pitchFamily="34" charset="0"/>
              </a:rPr>
              <a:t>As these crises overlap in time and space, their events can be defined and analysed as a single poly-crisis</a:t>
            </a:r>
            <a:endParaRPr lang="lt-LT" sz="1600" kern="100" dirty="0">
              <a:latin typeface="Malgun Gothic" panose="020B0503020000020004" pitchFamily="34" charset="-127"/>
              <a:ea typeface="Malgun Gothic" panose="020B0503020000020004" pitchFamily="34" charset="-127"/>
              <a:cs typeface="Arial" panose="020B0604020202020204" pitchFamily="34" charset="0"/>
            </a:endParaRPr>
          </a:p>
          <a:p>
            <a:pPr marL="285750" indent="-285750">
              <a:buFont typeface="Arial" panose="020B0604020202020204" pitchFamily="34" charset="0"/>
              <a:buChar char="•"/>
            </a:pPr>
            <a:endParaRPr lang="lt-LT" sz="1600" kern="100" dirty="0">
              <a:latin typeface="Malgun Gothic" panose="020B0503020000020004" pitchFamily="34" charset="-127"/>
              <a:ea typeface="Malgun Gothic" panose="020B0503020000020004" pitchFamily="34" charset="-127"/>
              <a:cs typeface="Arial" panose="020B0604020202020204" pitchFamily="34" charset="0"/>
            </a:endParaRPr>
          </a:p>
          <a:p>
            <a:r>
              <a:rPr lang="lt-LT" sz="1600" kern="100" dirty="0">
                <a:latin typeface="Malgun Gothic" panose="020B0503020000020004" pitchFamily="34" charset="-127"/>
                <a:ea typeface="Malgun Gothic" panose="020B0503020000020004" pitchFamily="34" charset="-127"/>
                <a:cs typeface="Arial" panose="020B0604020202020204" pitchFamily="34" charset="0"/>
              </a:rPr>
              <a:t>Poly-</a:t>
            </a:r>
            <a:r>
              <a:rPr lang="lt-LT" sz="1600" kern="100" dirty="0" err="1">
                <a:latin typeface="Malgun Gothic" panose="020B0503020000020004" pitchFamily="34" charset="-127"/>
                <a:ea typeface="Malgun Gothic" panose="020B0503020000020004" pitchFamily="34" charset="-127"/>
                <a:cs typeface="Arial" panose="020B0604020202020204" pitchFamily="34" charset="0"/>
              </a:rPr>
              <a:t>crises</a:t>
            </a:r>
            <a:r>
              <a:rPr lang="lt-LT" sz="1600" kern="100" dirty="0">
                <a:latin typeface="Malgun Gothic" panose="020B0503020000020004" pitchFamily="34" charset="-127"/>
                <a:ea typeface="Malgun Gothic" panose="020B0503020000020004" pitchFamily="34" charset="-127"/>
                <a:cs typeface="Arial" panose="020B0604020202020204" pitchFamily="34" charset="0"/>
              </a:rPr>
              <a:t> are </a:t>
            </a:r>
            <a:r>
              <a:rPr lang="lt-LT" sz="1600" kern="100" dirty="0" err="1">
                <a:latin typeface="Malgun Gothic" panose="020B0503020000020004" pitchFamily="34" charset="-127"/>
                <a:ea typeface="Malgun Gothic" panose="020B0503020000020004" pitchFamily="34" charset="-127"/>
                <a:cs typeface="Arial" panose="020B0604020202020204" pitchFamily="34" charset="0"/>
              </a:rPr>
              <a:t>characterised</a:t>
            </a:r>
            <a:r>
              <a:rPr lang="lt-LT" sz="1600" kern="100" dirty="0">
                <a:latin typeface="Malgun Gothic" panose="020B0503020000020004" pitchFamily="34" charset="-127"/>
                <a:ea typeface="Malgun Gothic" panose="020B0503020000020004" pitchFamily="34" charset="-127"/>
                <a:cs typeface="Arial" panose="020B0604020202020204" pitchFamily="34" charset="0"/>
              </a:rPr>
              <a:t> </a:t>
            </a:r>
            <a:r>
              <a:rPr lang="lt-LT" sz="1600" kern="100" dirty="0" err="1">
                <a:latin typeface="Malgun Gothic" panose="020B0503020000020004" pitchFamily="34" charset="-127"/>
                <a:ea typeface="Malgun Gothic" panose="020B0503020000020004" pitchFamily="34" charset="-127"/>
                <a:cs typeface="Arial" panose="020B0604020202020204" pitchFamily="34" charset="0"/>
              </a:rPr>
              <a:t>by</a:t>
            </a:r>
            <a:r>
              <a:rPr lang="lt-LT" sz="1600" kern="100" dirty="0">
                <a:latin typeface="Malgun Gothic" panose="020B0503020000020004" pitchFamily="34" charset="-127"/>
                <a:ea typeface="Malgun Gothic" panose="020B0503020000020004" pitchFamily="34" charset="-127"/>
                <a:cs typeface="Arial" panose="020B0604020202020204" pitchFamily="34" charset="0"/>
              </a:rPr>
              <a:t>:</a:t>
            </a:r>
          </a:p>
          <a:p>
            <a:pPr marL="285750" indent="-285750">
              <a:buFont typeface="Arial" panose="020B0604020202020204" pitchFamily="34" charset="0"/>
              <a:buChar char="•"/>
            </a:pPr>
            <a:r>
              <a:rPr lang="en-GB" sz="1600" kern="100" dirty="0">
                <a:latin typeface="Malgun Gothic" panose="020B0503020000020004" pitchFamily="34" charset="-127"/>
                <a:ea typeface="Malgun Gothic" panose="020B0503020000020004" pitchFamily="34" charset="-127"/>
                <a:cs typeface="Arial" panose="020B0604020202020204" pitchFamily="34" charset="0"/>
              </a:rPr>
              <a:t>the simultaneous occurrence of several crisis events in different policy </a:t>
            </a:r>
            <a:r>
              <a:rPr lang="en-GB" sz="1600" kern="100" dirty="0" err="1">
                <a:latin typeface="Malgun Gothic" panose="020B0503020000020004" pitchFamily="34" charset="-127"/>
                <a:ea typeface="Malgun Gothic" panose="020B0503020000020004" pitchFamily="34" charset="-127"/>
                <a:cs typeface="Arial" panose="020B0604020202020204" pitchFamily="34" charset="0"/>
              </a:rPr>
              <a:t>fiel</a:t>
            </a:r>
            <a:r>
              <a:rPr lang="lt-LT" sz="1600" kern="100" dirty="0" err="1">
                <a:latin typeface="Malgun Gothic" panose="020B0503020000020004" pitchFamily="34" charset="-127"/>
                <a:ea typeface="Malgun Gothic" panose="020B0503020000020004" pitchFamily="34" charset="-127"/>
                <a:cs typeface="Arial" panose="020B0604020202020204" pitchFamily="34" charset="0"/>
              </a:rPr>
              <a:t>ds</a:t>
            </a:r>
            <a:endParaRPr lang="lt-LT" sz="1600" kern="100" dirty="0">
              <a:latin typeface="Malgun Gothic" panose="020B0503020000020004" pitchFamily="34" charset="-127"/>
              <a:ea typeface="Malgun Gothic" panose="020B0503020000020004" pitchFamily="34" charset="-127"/>
              <a:cs typeface="Arial" panose="020B0604020202020204" pitchFamily="34" charset="0"/>
            </a:endParaRPr>
          </a:p>
          <a:p>
            <a:pPr marL="285750" indent="-285750">
              <a:buFont typeface="Arial" panose="020B0604020202020204" pitchFamily="34" charset="0"/>
              <a:buChar char="•"/>
            </a:pPr>
            <a:r>
              <a:rPr lang="en-GB" sz="1600" kern="100" dirty="0">
                <a:latin typeface="Malgun Gothic" panose="020B0503020000020004" pitchFamily="34" charset="-127"/>
                <a:ea typeface="Malgun Gothic" panose="020B0503020000020004" pitchFamily="34" charset="-127"/>
                <a:cs typeface="Arial" panose="020B0604020202020204" pitchFamily="34" charset="0"/>
              </a:rPr>
              <a:t>the interconnected nature of individual crises within a poly-crisis</a:t>
            </a:r>
            <a:endParaRPr lang="lt-LT" sz="1600" kern="100" dirty="0">
              <a:latin typeface="Malgun Gothic" panose="020B0503020000020004" pitchFamily="34" charset="-127"/>
              <a:ea typeface="Malgun Gothic" panose="020B0503020000020004" pitchFamily="34" charset="-127"/>
              <a:cs typeface="Arial" panose="020B0604020202020204" pitchFamily="34" charset="0"/>
            </a:endParaRPr>
          </a:p>
          <a:p>
            <a:pPr marL="285750" indent="-285750">
              <a:buFont typeface="Arial" panose="020B0604020202020204" pitchFamily="34" charset="0"/>
              <a:buChar char="•"/>
            </a:pPr>
            <a:r>
              <a:rPr lang="lt-LT" sz="1600" kern="100" dirty="0" err="1">
                <a:latin typeface="Malgun Gothic" panose="020B0503020000020004" pitchFamily="34" charset="-127"/>
                <a:ea typeface="Malgun Gothic" panose="020B0503020000020004" pitchFamily="34" charset="-127"/>
                <a:cs typeface="Arial" panose="020B0604020202020204" pitchFamily="34" charset="0"/>
              </a:rPr>
              <a:t>spillover</a:t>
            </a:r>
            <a:r>
              <a:rPr lang="lt-LT" sz="1600" kern="100" dirty="0">
                <a:latin typeface="Malgun Gothic" panose="020B0503020000020004" pitchFamily="34" charset="-127"/>
                <a:ea typeface="Malgun Gothic" panose="020B0503020000020004" pitchFamily="34" charset="-127"/>
                <a:cs typeface="Arial" panose="020B0604020202020204" pitchFamily="34" charset="0"/>
              </a:rPr>
              <a:t> </a:t>
            </a:r>
            <a:r>
              <a:rPr lang="lt-LT" sz="1600" kern="100" dirty="0" err="1">
                <a:latin typeface="Malgun Gothic" panose="020B0503020000020004" pitchFamily="34" charset="-127"/>
                <a:ea typeface="Malgun Gothic" panose="020B0503020000020004" pitchFamily="34" charset="-127"/>
                <a:cs typeface="Arial" panose="020B0604020202020204" pitchFamily="34" charset="0"/>
              </a:rPr>
              <a:t>effects</a:t>
            </a:r>
            <a:r>
              <a:rPr lang="lt-LT" sz="1600" kern="100" dirty="0">
                <a:latin typeface="Malgun Gothic" panose="020B0503020000020004" pitchFamily="34" charset="-127"/>
                <a:ea typeface="Malgun Gothic" panose="020B0503020000020004" pitchFamily="34" charset="-127"/>
                <a:cs typeface="Arial" panose="020B0604020202020204" pitchFamily="34" charset="0"/>
              </a:rPr>
              <a:t> </a:t>
            </a:r>
            <a:r>
              <a:rPr lang="lt-LT" sz="1600" kern="100" dirty="0" err="1">
                <a:latin typeface="Malgun Gothic" panose="020B0503020000020004" pitchFamily="34" charset="-127"/>
                <a:ea typeface="Malgun Gothic" panose="020B0503020000020004" pitchFamily="34" charset="-127"/>
                <a:cs typeface="Arial" panose="020B0604020202020204" pitchFamily="34" charset="0"/>
              </a:rPr>
              <a:t>across</a:t>
            </a:r>
            <a:r>
              <a:rPr lang="lt-LT" sz="1600" kern="100" dirty="0">
                <a:latin typeface="Malgun Gothic" panose="020B0503020000020004" pitchFamily="34" charset="-127"/>
                <a:ea typeface="Malgun Gothic" panose="020B0503020000020004" pitchFamily="34" charset="-127"/>
                <a:cs typeface="Arial" panose="020B0604020202020204" pitchFamily="34" charset="0"/>
              </a:rPr>
              <a:t> </a:t>
            </a:r>
            <a:r>
              <a:rPr lang="lt-LT" sz="1600" kern="100" dirty="0" err="1">
                <a:latin typeface="Malgun Gothic" panose="020B0503020000020004" pitchFamily="34" charset="-127"/>
                <a:ea typeface="Malgun Gothic" panose="020B0503020000020004" pitchFamily="34" charset="-127"/>
                <a:cs typeface="Arial" panose="020B0604020202020204" pitchFamily="34" charset="0"/>
              </a:rPr>
              <a:t>different</a:t>
            </a:r>
            <a:r>
              <a:rPr lang="lt-LT" sz="1600" kern="100" dirty="0">
                <a:latin typeface="Malgun Gothic" panose="020B0503020000020004" pitchFamily="34" charset="-127"/>
                <a:ea typeface="Malgun Gothic" panose="020B0503020000020004" pitchFamily="34" charset="-127"/>
                <a:cs typeface="Arial" panose="020B0604020202020204" pitchFamily="34" charset="0"/>
              </a:rPr>
              <a:t> </a:t>
            </a:r>
            <a:r>
              <a:rPr lang="lt-LT" sz="1600" kern="100" dirty="0" err="1">
                <a:latin typeface="Malgun Gothic" panose="020B0503020000020004" pitchFamily="34" charset="-127"/>
                <a:ea typeface="Malgun Gothic" panose="020B0503020000020004" pitchFamily="34" charset="-127"/>
                <a:cs typeface="Arial" panose="020B0604020202020204" pitchFamily="34" charset="0"/>
              </a:rPr>
              <a:t>crises</a:t>
            </a:r>
            <a:endParaRPr lang="lt-LT" sz="1600" kern="100" dirty="0">
              <a:latin typeface="Malgun Gothic" panose="020B0503020000020004" pitchFamily="34" charset="-127"/>
              <a:ea typeface="Malgun Gothic" panose="020B0503020000020004" pitchFamily="34" charset="-127"/>
              <a:cs typeface="Arial" panose="020B0604020202020204" pitchFamily="34" charset="0"/>
            </a:endParaRPr>
          </a:p>
          <a:p>
            <a:pPr marL="285750" indent="-285750">
              <a:buFont typeface="Arial" panose="020B0604020202020204" pitchFamily="34" charset="0"/>
              <a:buChar char="•"/>
            </a:pPr>
            <a:r>
              <a:rPr lang="en-GB" sz="1600" kern="100" dirty="0">
                <a:latin typeface="Malgun Gothic" panose="020B0503020000020004" pitchFamily="34" charset="-127"/>
                <a:ea typeface="Malgun Gothic" panose="020B0503020000020004" pitchFamily="34" charset="-127"/>
                <a:cs typeface="Arial" panose="020B0604020202020204" pitchFamily="34" charset="0"/>
              </a:rPr>
              <a:t>uncertainty and complexity </a:t>
            </a:r>
            <a:r>
              <a:rPr lang="lt-LT" sz="1600" kern="100" dirty="0" err="1">
                <a:latin typeface="Malgun Gothic" panose="020B0503020000020004" pitchFamily="34" charset="-127"/>
                <a:ea typeface="Malgun Gothic" panose="020B0503020000020004" pitchFamily="34" charset="-127"/>
                <a:cs typeface="Arial" panose="020B0604020202020204" pitchFamily="34" charset="0"/>
              </a:rPr>
              <a:t>due</a:t>
            </a:r>
            <a:r>
              <a:rPr lang="lt-LT" sz="1600" kern="100" dirty="0">
                <a:latin typeface="Malgun Gothic" panose="020B0503020000020004" pitchFamily="34" charset="-127"/>
                <a:ea typeface="Malgun Gothic" panose="020B0503020000020004" pitchFamily="34" charset="-127"/>
                <a:cs typeface="Arial" panose="020B0604020202020204" pitchFamily="34" charset="0"/>
              </a:rPr>
              <a:t> to </a:t>
            </a:r>
            <a:r>
              <a:rPr lang="en-GB" sz="1600" kern="100" dirty="0">
                <a:latin typeface="Malgun Gothic" panose="020B0503020000020004" pitchFamily="34" charset="-127"/>
                <a:ea typeface="Malgun Gothic" panose="020B0503020000020004" pitchFamily="34" charset="-127"/>
                <a:cs typeface="Arial" panose="020B0604020202020204" pitchFamily="34" charset="0"/>
              </a:rPr>
              <a:t>having many interconnected parts and involving multiple stakeholders</a:t>
            </a:r>
            <a:endParaRPr lang="lt-LT" sz="1600" kern="100" dirty="0">
              <a:latin typeface="Malgun Gothic" panose="020B0503020000020004" pitchFamily="34" charset="-127"/>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227570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CEBF-6136-4816-8E9A-E7F2EA3D177C}"/>
              </a:ext>
            </a:extLst>
          </p:cNvPr>
          <p:cNvSpPr>
            <a:spLocks noGrp="1"/>
          </p:cNvSpPr>
          <p:nvPr>
            <p:ph type="title"/>
          </p:nvPr>
        </p:nvSpPr>
        <p:spPr>
          <a:xfrm>
            <a:off x="838200" y="1082039"/>
            <a:ext cx="10515600" cy="871538"/>
          </a:xfrm>
        </p:spPr>
        <p:txBody>
          <a:bodyPr>
            <a:normAutofit/>
          </a:bodyPr>
          <a:lstStyle/>
          <a:p>
            <a:r>
              <a:rPr lang="lt-LT" b="1" dirty="0">
                <a:solidFill>
                  <a:schemeClr val="bg1"/>
                </a:solidFill>
                <a:latin typeface="Malgun Gothic" panose="020B0503020000020004" pitchFamily="34" charset="-127"/>
                <a:ea typeface="Malgun Gothic" panose="020B0503020000020004" pitchFamily="34" charset="-127"/>
              </a:rPr>
              <a:t>PROBLEM AND PURPOSE</a:t>
            </a:r>
            <a:endParaRPr lang="en-US" b="1" dirty="0">
              <a:solidFill>
                <a:schemeClr val="bg1"/>
              </a:solidFill>
              <a:latin typeface="Malgun Gothic" panose="020B0503020000020004" pitchFamily="34" charset="-127"/>
              <a:ea typeface="Malgun Gothic" panose="020B0503020000020004" pitchFamily="34" charset="-127"/>
            </a:endParaRPr>
          </a:p>
        </p:txBody>
      </p:sp>
      <p:sp>
        <p:nvSpPr>
          <p:cNvPr id="3" name="Content Placeholder 2">
            <a:extLst>
              <a:ext uri="{FF2B5EF4-FFF2-40B4-BE49-F238E27FC236}">
                <a16:creationId xmlns:a16="http://schemas.microsoft.com/office/drawing/2014/main" id="{9131694F-D98F-469E-AE93-FF9EE3B75A09}"/>
              </a:ext>
            </a:extLst>
          </p:cNvPr>
          <p:cNvSpPr>
            <a:spLocks noGrp="1"/>
          </p:cNvSpPr>
          <p:nvPr>
            <p:ph idx="1"/>
          </p:nvPr>
        </p:nvSpPr>
        <p:spPr>
          <a:xfrm>
            <a:off x="838200" y="2129788"/>
            <a:ext cx="5803232" cy="3970222"/>
          </a:xfrm>
        </p:spPr>
        <p:txBody>
          <a:bodyPr>
            <a:normAutofit fontScale="92500" lnSpcReduction="10000"/>
          </a:bodyPr>
          <a:lstStyle/>
          <a:p>
            <a:pPr marL="0" indent="0">
              <a:buNone/>
            </a:pPr>
            <a:r>
              <a:rPr lang="en-US" sz="2100" kern="100"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Scientific </a:t>
            </a:r>
            <a:r>
              <a:rPr lang="en-GB" sz="2100" kern="100"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knowledge about multiple overlapping crises remains shallow (Homer-Dixon et al., 2022; </a:t>
            </a:r>
            <a:r>
              <a:rPr lang="en-GB" sz="2100" kern="100" dirty="0" err="1">
                <a:solidFill>
                  <a:schemeClr val="bg1"/>
                </a:solidFill>
                <a:latin typeface="Malgun Gothic" panose="020B0503020000020004" pitchFamily="34" charset="-127"/>
                <a:ea typeface="Malgun Gothic" panose="020B0503020000020004" pitchFamily="34" charset="-127"/>
                <a:cs typeface="Arial" panose="020B0604020202020204" pitchFamily="34" charset="0"/>
              </a:rPr>
              <a:t>Anghel</a:t>
            </a:r>
            <a:r>
              <a:rPr lang="en-GB" sz="2100" kern="100"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 and Jones, 2023)</a:t>
            </a:r>
            <a:r>
              <a:rPr lang="lt-LT" sz="2100" kern="100"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 </a:t>
            </a:r>
            <a:endParaRPr lang="en-US" sz="2100" kern="100" dirty="0">
              <a:solidFill>
                <a:schemeClr val="bg1"/>
              </a:solidFill>
              <a:latin typeface="Malgun Gothic" panose="020B0503020000020004" pitchFamily="34" charset="-127"/>
              <a:ea typeface="Malgun Gothic" panose="020B0503020000020004" pitchFamily="34" charset="-127"/>
              <a:cs typeface="Arial" panose="020B0604020202020204" pitchFamily="34" charset="0"/>
            </a:endParaRPr>
          </a:p>
          <a:p>
            <a:pPr marL="0" indent="0">
              <a:buNone/>
            </a:pPr>
            <a:r>
              <a:rPr lang="en-US" sz="2100" kern="100" dirty="0">
                <a:solidFill>
                  <a:schemeClr val="bg1"/>
                </a:solidFill>
                <a:latin typeface="Malgun Gothic" panose="020B0503020000020004" pitchFamily="34" charset="-127"/>
                <a:ea typeface="Malgun Gothic" panose="020B0503020000020004" pitchFamily="34" charset="-127"/>
                <a:cs typeface="Arial" panose="020B0604020202020204" pitchFamily="34" charset="0"/>
              </a:rPr>
              <a:t>Despite some previous research on dual crises, we lack </a:t>
            </a:r>
            <a:r>
              <a:rPr lang="en-GB" sz="2100" dirty="0">
                <a:solidFill>
                  <a:schemeClr val="bg1"/>
                </a:solidFill>
                <a:effectLst/>
                <a:latin typeface="Malgun Gothic" panose="020B0503020000020004" pitchFamily="34" charset="-127"/>
                <a:ea typeface="Malgun Gothic" panose="020B0503020000020004" pitchFamily="34" charset="-127"/>
              </a:rPr>
              <a:t>compelling explanations how managing two or more crises </a:t>
            </a:r>
            <a:r>
              <a:rPr lang="en-GB" sz="2100" kern="0" dirty="0">
                <a:solidFill>
                  <a:schemeClr val="bg1"/>
                </a:solidFill>
                <a:effectLst/>
                <a:latin typeface="Malgun Gothic" panose="020B0503020000020004" pitchFamily="34" charset="-127"/>
                <a:ea typeface="Malgun Gothic" panose="020B0503020000020004" pitchFamily="34" charset="-127"/>
              </a:rPr>
              <a:t>at the same time conceptually differs from dealing with one crisis</a:t>
            </a:r>
            <a:endParaRPr lang="lt-LT" sz="2100" kern="100" dirty="0">
              <a:solidFill>
                <a:schemeClr val="bg1"/>
              </a:solidFill>
              <a:latin typeface="Malgun Gothic" panose="020B0503020000020004" pitchFamily="34" charset="-127"/>
              <a:ea typeface="Malgun Gothic" panose="020B0503020000020004" pitchFamily="34" charset="-127"/>
              <a:cs typeface="Arial" panose="020B0604020202020204" pitchFamily="34" charset="0"/>
            </a:endParaRPr>
          </a:p>
          <a:p>
            <a:pPr marL="0" indent="0">
              <a:buNone/>
            </a:pPr>
            <a:r>
              <a:rPr lang="lt-LT" sz="2100" dirty="0" err="1">
                <a:solidFill>
                  <a:schemeClr val="bg1"/>
                </a:solidFill>
                <a:latin typeface="Malgun Gothic" panose="020B0503020000020004" pitchFamily="34" charset="-127"/>
                <a:ea typeface="Malgun Gothic" panose="020B0503020000020004" pitchFamily="34" charset="-127"/>
              </a:rPr>
              <a:t>Crises</a:t>
            </a:r>
            <a:r>
              <a:rPr lang="lt-LT" sz="2100" dirty="0">
                <a:solidFill>
                  <a:schemeClr val="bg1"/>
                </a:solidFill>
                <a:latin typeface="Malgun Gothic" panose="020B0503020000020004" pitchFamily="34" charset="-127"/>
                <a:ea typeface="Malgun Gothic" panose="020B0503020000020004" pitchFamily="34" charset="-127"/>
              </a:rPr>
              <a:t> </a:t>
            </a:r>
            <a:r>
              <a:rPr lang="lt-LT" sz="2100" dirty="0" err="1">
                <a:solidFill>
                  <a:schemeClr val="bg1"/>
                </a:solidFill>
                <a:latin typeface="Malgun Gothic" panose="020B0503020000020004" pitchFamily="34" charset="-127"/>
                <a:ea typeface="Malgun Gothic" panose="020B0503020000020004" pitchFamily="34" charset="-127"/>
              </a:rPr>
              <a:t>and</a:t>
            </a:r>
            <a:r>
              <a:rPr lang="lt-LT" sz="2100" dirty="0">
                <a:solidFill>
                  <a:schemeClr val="bg1"/>
                </a:solidFill>
                <a:latin typeface="Malgun Gothic" panose="020B0503020000020004" pitchFamily="34" charset="-127"/>
                <a:ea typeface="Malgun Gothic" panose="020B0503020000020004" pitchFamily="34" charset="-127"/>
              </a:rPr>
              <a:t> </a:t>
            </a:r>
            <a:r>
              <a:rPr lang="lt-LT" sz="2100" dirty="0" err="1">
                <a:solidFill>
                  <a:schemeClr val="bg1"/>
                </a:solidFill>
                <a:latin typeface="Malgun Gothic" panose="020B0503020000020004" pitchFamily="34" charset="-127"/>
                <a:ea typeface="Malgun Gothic" panose="020B0503020000020004" pitchFamily="34" charset="-127"/>
              </a:rPr>
              <a:t>disaster</a:t>
            </a:r>
            <a:r>
              <a:rPr lang="lt-LT" sz="2100" dirty="0">
                <a:solidFill>
                  <a:schemeClr val="bg1"/>
                </a:solidFill>
                <a:latin typeface="Malgun Gothic" panose="020B0503020000020004" pitchFamily="34" charset="-127"/>
                <a:ea typeface="Malgun Gothic" panose="020B0503020000020004" pitchFamily="34" charset="-127"/>
              </a:rPr>
              <a:t> </a:t>
            </a:r>
            <a:r>
              <a:rPr lang="lt-LT" sz="2100" dirty="0" err="1">
                <a:solidFill>
                  <a:schemeClr val="bg1"/>
                </a:solidFill>
                <a:latin typeface="Malgun Gothic" panose="020B0503020000020004" pitchFamily="34" charset="-127"/>
                <a:ea typeface="Malgun Gothic" panose="020B0503020000020004" pitchFamily="34" charset="-127"/>
              </a:rPr>
              <a:t>studies</a:t>
            </a:r>
            <a:r>
              <a:rPr lang="lt-LT" sz="2100" dirty="0">
                <a:solidFill>
                  <a:schemeClr val="bg1"/>
                </a:solidFill>
                <a:latin typeface="Malgun Gothic" panose="020B0503020000020004" pitchFamily="34" charset="-127"/>
                <a:ea typeface="Malgun Gothic" panose="020B0503020000020004" pitchFamily="34" charset="-127"/>
              </a:rPr>
              <a:t> are </a:t>
            </a:r>
            <a:r>
              <a:rPr lang="en-GB" sz="2100" dirty="0">
                <a:solidFill>
                  <a:schemeClr val="bg1"/>
                </a:solidFill>
                <a:effectLst/>
                <a:latin typeface="Malgun Gothic" panose="020B0503020000020004" pitchFamily="34" charset="-127"/>
                <a:ea typeface="Malgun Gothic" panose="020B0503020000020004" pitchFamily="34" charset="-127"/>
              </a:rPr>
              <a:t>dominated by single case studies and exploratory research, with a specific focus on the phases of preparedness and immediate response (</a:t>
            </a:r>
            <a:r>
              <a:rPr lang="en-GB" sz="2100" dirty="0" err="1">
                <a:solidFill>
                  <a:schemeClr val="bg1"/>
                </a:solidFill>
                <a:effectLst/>
                <a:latin typeface="Malgun Gothic" panose="020B0503020000020004" pitchFamily="34" charset="-127"/>
                <a:ea typeface="Malgun Gothic" panose="020B0503020000020004" pitchFamily="34" charset="-127"/>
              </a:rPr>
              <a:t>Wolbers</a:t>
            </a:r>
            <a:r>
              <a:rPr lang="en-GB" sz="2100" dirty="0">
                <a:solidFill>
                  <a:schemeClr val="bg1"/>
                </a:solidFill>
                <a:effectLst/>
                <a:latin typeface="Malgun Gothic" panose="020B0503020000020004" pitchFamily="34" charset="-127"/>
                <a:ea typeface="Malgun Gothic" panose="020B0503020000020004" pitchFamily="34" charset="-127"/>
              </a:rPr>
              <a:t> et al., 2021) </a:t>
            </a:r>
            <a:endParaRPr lang="lt-LT" sz="2100" dirty="0">
              <a:solidFill>
                <a:schemeClr val="bg1"/>
              </a:solidFill>
              <a:effectLst/>
              <a:latin typeface="Malgun Gothic" panose="020B0503020000020004" pitchFamily="34" charset="-127"/>
              <a:ea typeface="Malgun Gothic" panose="020B0503020000020004" pitchFamily="34" charset="-127"/>
            </a:endParaRPr>
          </a:p>
          <a:p>
            <a:pPr marL="0" indent="0">
              <a:buNone/>
            </a:pPr>
            <a:r>
              <a:rPr lang="en-GB" sz="2100" dirty="0">
                <a:solidFill>
                  <a:schemeClr val="bg1"/>
                </a:solidFill>
                <a:effectLst/>
                <a:latin typeface="Malgun Gothic" panose="020B0503020000020004" pitchFamily="34" charset="-127"/>
                <a:ea typeface="Malgun Gothic" panose="020B0503020000020004" pitchFamily="34" charset="-127"/>
              </a:rPr>
              <a:t>There </a:t>
            </a:r>
            <a:r>
              <a:rPr lang="lt-LT" sz="2100" dirty="0" err="1">
                <a:solidFill>
                  <a:schemeClr val="bg1"/>
                </a:solidFill>
                <a:effectLst/>
                <a:latin typeface="Malgun Gothic" panose="020B0503020000020004" pitchFamily="34" charset="-127"/>
                <a:ea typeface="Malgun Gothic" panose="020B0503020000020004" pitchFamily="34" charset="-127"/>
              </a:rPr>
              <a:t>is</a:t>
            </a:r>
            <a:r>
              <a:rPr lang="lt-LT" sz="2100" dirty="0">
                <a:solidFill>
                  <a:schemeClr val="bg1"/>
                </a:solidFill>
                <a:effectLst/>
                <a:latin typeface="Malgun Gothic" panose="020B0503020000020004" pitchFamily="34" charset="-127"/>
                <a:ea typeface="Malgun Gothic" panose="020B0503020000020004" pitchFamily="34" charset="-127"/>
              </a:rPr>
              <a:t> </a:t>
            </a:r>
            <a:r>
              <a:rPr lang="en-GB" sz="2100" dirty="0">
                <a:solidFill>
                  <a:schemeClr val="bg1"/>
                </a:solidFill>
                <a:effectLst/>
                <a:latin typeface="Malgun Gothic" panose="020B0503020000020004" pitchFamily="34" charset="-127"/>
                <a:ea typeface="Malgun Gothic" panose="020B0503020000020004" pitchFamily="34" charset="-127"/>
              </a:rPr>
              <a:t>a </a:t>
            </a:r>
            <a:r>
              <a:rPr lang="lt-LT" sz="2100" dirty="0" err="1">
                <a:solidFill>
                  <a:schemeClr val="bg1"/>
                </a:solidFill>
                <a:effectLst/>
                <a:latin typeface="Malgun Gothic" panose="020B0503020000020004" pitchFamily="34" charset="-127"/>
                <a:ea typeface="Malgun Gothic" panose="020B0503020000020004" pitchFamily="34" charset="-127"/>
              </a:rPr>
              <a:t>need</a:t>
            </a:r>
            <a:r>
              <a:rPr lang="lt-LT" sz="2100" dirty="0">
                <a:solidFill>
                  <a:schemeClr val="bg1"/>
                </a:solidFill>
                <a:effectLst/>
                <a:latin typeface="Malgun Gothic" panose="020B0503020000020004" pitchFamily="34" charset="-127"/>
                <a:ea typeface="Malgun Gothic" panose="020B0503020000020004" pitchFamily="34" charset="-127"/>
              </a:rPr>
              <a:t> </a:t>
            </a:r>
            <a:r>
              <a:rPr lang="en-GB" sz="2100" dirty="0">
                <a:solidFill>
                  <a:schemeClr val="bg1"/>
                </a:solidFill>
                <a:effectLst/>
                <a:latin typeface="Malgun Gothic" panose="020B0503020000020004" pitchFamily="34" charset="-127"/>
                <a:ea typeface="Malgun Gothic" panose="020B0503020000020004" pitchFamily="34" charset="-127"/>
              </a:rPr>
              <a:t>for more longitudinal approach that would allow capturing shifts between different phases of a crisis and grasping its spillover effects (</a:t>
            </a:r>
            <a:r>
              <a:rPr lang="en-GB" sz="2100" dirty="0" err="1">
                <a:solidFill>
                  <a:schemeClr val="bg1"/>
                </a:solidFill>
                <a:effectLst/>
                <a:latin typeface="Malgun Gothic" panose="020B0503020000020004" pitchFamily="34" charset="-127"/>
                <a:ea typeface="Malgun Gothic" panose="020B0503020000020004" pitchFamily="34" charset="-127"/>
              </a:rPr>
              <a:t>Kuipers</a:t>
            </a:r>
            <a:r>
              <a:rPr lang="en-GB" sz="2100" dirty="0">
                <a:solidFill>
                  <a:schemeClr val="bg1"/>
                </a:solidFill>
                <a:effectLst/>
                <a:latin typeface="Malgun Gothic" panose="020B0503020000020004" pitchFamily="34" charset="-127"/>
                <a:ea typeface="Malgun Gothic" panose="020B0503020000020004" pitchFamily="34" charset="-127"/>
              </a:rPr>
              <a:t> et al., 2022)</a:t>
            </a:r>
            <a:endParaRPr lang="lt-LT" sz="2100" dirty="0">
              <a:solidFill>
                <a:schemeClr val="bg1"/>
              </a:solidFill>
              <a:latin typeface="Malgun Gothic" panose="020B0503020000020004" pitchFamily="34" charset="-127"/>
              <a:ea typeface="Malgun Gothic" panose="020B0503020000020004" pitchFamily="34" charset="-127"/>
            </a:endParaRPr>
          </a:p>
          <a:p>
            <a:endParaRPr lang="en-US" dirty="0">
              <a:solidFill>
                <a:schemeClr val="bg1"/>
              </a:solidFill>
              <a:latin typeface="Malgun Gothic" panose="020B0503020000020004" pitchFamily="34" charset="-127"/>
              <a:ea typeface="Malgun Gothic" panose="020B0503020000020004" pitchFamily="34" charset="-127"/>
            </a:endParaRPr>
          </a:p>
        </p:txBody>
      </p:sp>
      <p:sp>
        <p:nvSpPr>
          <p:cNvPr id="4" name="Content Placeholder 2">
            <a:extLst>
              <a:ext uri="{FF2B5EF4-FFF2-40B4-BE49-F238E27FC236}">
                <a16:creationId xmlns:a16="http://schemas.microsoft.com/office/drawing/2014/main" id="{BC39EB3D-1373-4F7B-A3B5-29DE55994B1C}"/>
              </a:ext>
            </a:extLst>
          </p:cNvPr>
          <p:cNvSpPr txBox="1">
            <a:spLocks/>
          </p:cNvSpPr>
          <p:nvPr/>
        </p:nvSpPr>
        <p:spPr>
          <a:xfrm>
            <a:off x="6743700" y="2132089"/>
            <a:ext cx="4549750" cy="3688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1800" b="1" dirty="0">
                <a:solidFill>
                  <a:schemeClr val="bg1"/>
                </a:solidFill>
                <a:latin typeface="Malgun Gothic" panose="020B0503020000020004" pitchFamily="34" charset="-127"/>
                <a:ea typeface="Malgun Gothic" panose="020B0503020000020004" pitchFamily="34" charset="-127"/>
              </a:rPr>
              <a:t>PURPOSE</a:t>
            </a:r>
            <a:r>
              <a:rPr lang="en-US" sz="1800" b="1" dirty="0">
                <a:solidFill>
                  <a:schemeClr val="bg1"/>
                </a:solidFill>
                <a:latin typeface="Malgun Gothic" panose="020B0503020000020004" pitchFamily="34" charset="-127"/>
                <a:ea typeface="Malgun Gothic" panose="020B0503020000020004" pitchFamily="34" charset="-127"/>
              </a:rPr>
              <a:t>:</a:t>
            </a:r>
            <a:r>
              <a:rPr lang="lt-LT" sz="1800" b="1" dirty="0">
                <a:solidFill>
                  <a:schemeClr val="bg1"/>
                </a:solidFill>
                <a:latin typeface="Malgun Gothic" panose="020B0503020000020004" pitchFamily="34" charset="-127"/>
                <a:ea typeface="Malgun Gothic" panose="020B0503020000020004" pitchFamily="34" charset="-127"/>
              </a:rPr>
              <a:t> </a:t>
            </a:r>
            <a:r>
              <a:rPr lang="en-GB" sz="1800" dirty="0">
                <a:solidFill>
                  <a:schemeClr val="bg1"/>
                </a:solidFill>
                <a:effectLst/>
                <a:latin typeface="Malgun Gothic" panose="020B0503020000020004" pitchFamily="34" charset="-127"/>
                <a:ea typeface="Malgun Gothic" panose="020B0503020000020004" pitchFamily="34" charset="-127"/>
              </a:rPr>
              <a:t>to explore how governments and public sector organisations respond to poly-crises that entail multiple and overlapping events during all stages of crisis management</a:t>
            </a:r>
            <a:endParaRPr lang="lt-LT" sz="1800" dirty="0">
              <a:solidFill>
                <a:schemeClr val="bg1"/>
              </a:solidFill>
              <a:latin typeface="Malgun Gothic" panose="020B0503020000020004" pitchFamily="34" charset="-127"/>
              <a:ea typeface="Malgun Gothic" panose="020B0503020000020004" pitchFamily="34" charset="-127"/>
            </a:endParaRPr>
          </a:p>
          <a:p>
            <a:pPr marL="0" indent="0">
              <a:buNone/>
            </a:pPr>
            <a:r>
              <a:rPr lang="en-US" sz="1800" b="1" dirty="0">
                <a:solidFill>
                  <a:schemeClr val="bg1"/>
                </a:solidFill>
                <a:latin typeface="Malgun Gothic" panose="020B0503020000020004" pitchFamily="34" charset="-127"/>
                <a:ea typeface="Malgun Gothic" panose="020B0503020000020004" pitchFamily="34" charset="-127"/>
              </a:rPr>
              <a:t>SUBJECT MATTER:</a:t>
            </a:r>
            <a:r>
              <a:rPr lang="lt-LT" sz="1800" b="1" dirty="0">
                <a:solidFill>
                  <a:schemeClr val="bg1"/>
                </a:solidFill>
                <a:latin typeface="Malgun Gothic" panose="020B0503020000020004" pitchFamily="34" charset="-127"/>
                <a:ea typeface="Malgun Gothic" panose="020B0503020000020004" pitchFamily="34" charset="-127"/>
              </a:rPr>
              <a:t> </a:t>
            </a:r>
            <a:r>
              <a:rPr lang="en-GB" sz="1800" dirty="0">
                <a:solidFill>
                  <a:schemeClr val="bg1"/>
                </a:solidFill>
                <a:effectLst/>
                <a:latin typeface="Malgun Gothic" panose="020B0503020000020004" pitchFamily="34" charset="-127"/>
                <a:ea typeface="Malgun Gothic" panose="020B0503020000020004" pitchFamily="34" charset="-127"/>
              </a:rPr>
              <a:t>the re</a:t>
            </a:r>
            <a:r>
              <a:rPr lang="lt-LT" sz="1800" dirty="0" err="1">
                <a:solidFill>
                  <a:schemeClr val="bg1"/>
                </a:solidFill>
                <a:effectLst/>
                <a:latin typeface="Malgun Gothic" panose="020B0503020000020004" pitchFamily="34" charset="-127"/>
                <a:ea typeface="Malgun Gothic" panose="020B0503020000020004" pitchFamily="34" charset="-127"/>
              </a:rPr>
              <a:t>action</a:t>
            </a:r>
            <a:r>
              <a:rPr lang="en-GB" sz="1800" dirty="0">
                <a:solidFill>
                  <a:schemeClr val="bg1"/>
                </a:solidFill>
                <a:effectLst/>
                <a:latin typeface="Malgun Gothic" panose="020B0503020000020004" pitchFamily="34" charset="-127"/>
                <a:ea typeface="Malgun Gothic" panose="020B0503020000020004" pitchFamily="34" charset="-127"/>
              </a:rPr>
              <a:t> </a:t>
            </a:r>
            <a:r>
              <a:rPr lang="lt-LT" sz="1800" dirty="0" err="1">
                <a:solidFill>
                  <a:schemeClr val="bg1"/>
                </a:solidFill>
                <a:effectLst/>
                <a:latin typeface="Malgun Gothic" panose="020B0503020000020004" pitchFamily="34" charset="-127"/>
                <a:ea typeface="Malgun Gothic" panose="020B0503020000020004" pitchFamily="34" charset="-127"/>
              </a:rPr>
              <a:t>of</a:t>
            </a:r>
            <a:r>
              <a:rPr lang="lt-LT" sz="1800" dirty="0">
                <a:solidFill>
                  <a:schemeClr val="bg1"/>
                </a:solidFill>
                <a:effectLst/>
                <a:latin typeface="Malgun Gothic" panose="020B0503020000020004" pitchFamily="34" charset="-127"/>
                <a:ea typeface="Malgun Gothic" panose="020B0503020000020004" pitchFamily="34" charset="-127"/>
              </a:rPr>
              <a:t> Lithuania </a:t>
            </a:r>
            <a:r>
              <a:rPr lang="en-GB" sz="1800" dirty="0">
                <a:solidFill>
                  <a:schemeClr val="bg1"/>
                </a:solidFill>
                <a:effectLst/>
                <a:latin typeface="Malgun Gothic" panose="020B0503020000020004" pitchFamily="34" charset="-127"/>
                <a:ea typeface="Malgun Gothic" panose="020B0503020000020004" pitchFamily="34" charset="-127"/>
              </a:rPr>
              <a:t>to the recent poly-crisis encompassing the COVID-19 pandemic, the migration crisis</a:t>
            </a:r>
            <a:r>
              <a:rPr lang="lt-LT" sz="1800" dirty="0">
                <a:solidFill>
                  <a:schemeClr val="bg1"/>
                </a:solidFill>
                <a:effectLst/>
                <a:latin typeface="Malgun Gothic" panose="020B0503020000020004" pitchFamily="34" charset="-127"/>
                <a:ea typeface="Malgun Gothic" panose="020B0503020000020004" pitchFamily="34" charset="-127"/>
              </a:rPr>
              <a:t> </a:t>
            </a:r>
            <a:r>
              <a:rPr lang="en-US" sz="1800" dirty="0">
                <a:solidFill>
                  <a:schemeClr val="bg1"/>
                </a:solidFill>
                <a:effectLst/>
                <a:latin typeface="Malgun Gothic" panose="020B0503020000020004" pitchFamily="34" charset="-127"/>
                <a:ea typeface="Malgun Gothic" panose="020B0503020000020004" pitchFamily="34" charset="-127"/>
              </a:rPr>
              <a:t>and other crises (including the energy crisis) </a:t>
            </a:r>
            <a:r>
              <a:rPr lang="lt-LT" sz="1800" dirty="0" err="1">
                <a:solidFill>
                  <a:schemeClr val="bg1"/>
                </a:solidFill>
                <a:effectLst/>
                <a:latin typeface="Malgun Gothic" panose="020B0503020000020004" pitchFamily="34" charset="-127"/>
                <a:ea typeface="Malgun Gothic" panose="020B0503020000020004" pitchFamily="34" charset="-127"/>
              </a:rPr>
              <a:t>during</a:t>
            </a:r>
            <a:r>
              <a:rPr lang="lt-LT" sz="1800" dirty="0">
                <a:solidFill>
                  <a:schemeClr val="bg1"/>
                </a:solidFill>
                <a:effectLst/>
                <a:latin typeface="Malgun Gothic" panose="020B0503020000020004" pitchFamily="34" charset="-127"/>
                <a:ea typeface="Malgun Gothic" panose="020B0503020000020004" pitchFamily="34" charset="-127"/>
              </a:rPr>
              <a:t> </a:t>
            </a:r>
            <a:r>
              <a:rPr lang="lt-LT" sz="1800" dirty="0" err="1">
                <a:solidFill>
                  <a:schemeClr val="bg1"/>
                </a:solidFill>
                <a:effectLst/>
                <a:latin typeface="Malgun Gothic" panose="020B0503020000020004" pitchFamily="34" charset="-127"/>
                <a:ea typeface="Malgun Gothic" panose="020B0503020000020004" pitchFamily="34" charset="-127"/>
              </a:rPr>
              <a:t>the</a:t>
            </a:r>
            <a:r>
              <a:rPr lang="lt-LT" sz="1800" dirty="0">
                <a:solidFill>
                  <a:schemeClr val="bg1"/>
                </a:solidFill>
                <a:latin typeface="Malgun Gothic" panose="020B0503020000020004" pitchFamily="34" charset="-127"/>
                <a:ea typeface="Malgun Gothic" panose="020B0503020000020004" pitchFamily="34" charset="-127"/>
              </a:rPr>
              <a:t> </a:t>
            </a:r>
            <a:r>
              <a:rPr lang="lt-LT" sz="1800" dirty="0" err="1">
                <a:solidFill>
                  <a:schemeClr val="bg1"/>
                </a:solidFill>
                <a:latin typeface="Malgun Gothic" panose="020B0503020000020004" pitchFamily="34" charset="-127"/>
                <a:ea typeface="Malgun Gothic" panose="020B0503020000020004" pitchFamily="34" charset="-127"/>
              </a:rPr>
              <a:t>period</a:t>
            </a:r>
            <a:r>
              <a:rPr lang="lt-LT" sz="1800" dirty="0">
                <a:solidFill>
                  <a:schemeClr val="bg1"/>
                </a:solidFill>
                <a:latin typeface="Malgun Gothic" panose="020B0503020000020004" pitchFamily="34" charset="-127"/>
                <a:ea typeface="Malgun Gothic" panose="020B0503020000020004" pitchFamily="34" charset="-127"/>
              </a:rPr>
              <a:t> 2020-2023</a:t>
            </a:r>
            <a:endParaRPr lang="lt-LT" sz="1800" b="1" dirty="0">
              <a:solidFill>
                <a:schemeClr val="bg1"/>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410463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D1D716-648B-4A13-8315-305B4DCC5A86}"/>
              </a:ext>
            </a:extLst>
          </p:cNvPr>
          <p:cNvSpPr>
            <a:spLocks noGrp="1"/>
          </p:cNvSpPr>
          <p:nvPr>
            <p:ph type="title"/>
          </p:nvPr>
        </p:nvSpPr>
        <p:spPr/>
        <p:txBody>
          <a:bodyPr>
            <a:normAutofit/>
          </a:bodyPr>
          <a:lstStyle/>
          <a:p>
            <a:r>
              <a:rPr lang="lt-LT"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STRATEGIC DECISIONS AND OPERATIONAL RESPONSES</a:t>
            </a:r>
            <a:endParaRPr lang="en-US"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endParaRPr>
          </a:p>
        </p:txBody>
      </p:sp>
      <p:graphicFrame>
        <p:nvGraphicFramePr>
          <p:cNvPr id="3" name="Table 5">
            <a:extLst>
              <a:ext uri="{FF2B5EF4-FFF2-40B4-BE49-F238E27FC236}">
                <a16:creationId xmlns:a16="http://schemas.microsoft.com/office/drawing/2014/main" id="{7A6DEF54-E68B-48F5-890C-B287E0E6529B}"/>
              </a:ext>
            </a:extLst>
          </p:cNvPr>
          <p:cNvGraphicFramePr>
            <a:graphicFrameLocks noGrp="1"/>
          </p:cNvGraphicFramePr>
          <p:nvPr>
            <p:ph idx="1"/>
            <p:extLst>
              <p:ext uri="{D42A27DB-BD31-4B8C-83A1-F6EECF244321}">
                <p14:modId xmlns:p14="http://schemas.microsoft.com/office/powerpoint/2010/main" val="2567099843"/>
              </p:ext>
            </p:extLst>
          </p:nvPr>
        </p:nvGraphicFramePr>
        <p:xfrm>
          <a:off x="838200" y="1825625"/>
          <a:ext cx="10567737" cy="4211320"/>
        </p:xfrm>
        <a:graphic>
          <a:graphicData uri="http://schemas.openxmlformats.org/drawingml/2006/table">
            <a:tbl>
              <a:tblPr firstRow="1" bandRow="1">
                <a:tableStyleId>{5C22544A-7EE6-4342-B048-85BDC9FD1C3A}</a:tableStyleId>
              </a:tblPr>
              <a:tblGrid>
                <a:gridCol w="2748742">
                  <a:extLst>
                    <a:ext uri="{9D8B030D-6E8A-4147-A177-3AD203B41FA5}">
                      <a16:colId xmlns:a16="http://schemas.microsoft.com/office/drawing/2014/main" val="81116715"/>
                    </a:ext>
                  </a:extLst>
                </a:gridCol>
                <a:gridCol w="3705963">
                  <a:extLst>
                    <a:ext uri="{9D8B030D-6E8A-4147-A177-3AD203B41FA5}">
                      <a16:colId xmlns:a16="http://schemas.microsoft.com/office/drawing/2014/main" val="3006670356"/>
                    </a:ext>
                  </a:extLst>
                </a:gridCol>
                <a:gridCol w="4113032">
                  <a:extLst>
                    <a:ext uri="{9D8B030D-6E8A-4147-A177-3AD203B41FA5}">
                      <a16:colId xmlns:a16="http://schemas.microsoft.com/office/drawing/2014/main" val="3696045418"/>
                    </a:ext>
                  </a:extLst>
                </a:gridCol>
              </a:tblGrid>
              <a:tr h="370840">
                <a:tc>
                  <a:txBody>
                    <a:bodyPr/>
                    <a:lstStyle/>
                    <a:p>
                      <a:endParaRPr lang="en-GB" dirty="0">
                        <a:latin typeface="Malgun Gothic" panose="020B0503020000020004" pitchFamily="34" charset="-127"/>
                        <a:ea typeface="Malgun Gothic" panose="020B0503020000020004" pitchFamily="34" charset="-127"/>
                      </a:endParaRPr>
                    </a:p>
                  </a:txBody>
                  <a:tcPr/>
                </a:tc>
                <a:tc>
                  <a:txBody>
                    <a:bodyPr/>
                    <a:lstStyle/>
                    <a:p>
                      <a:r>
                        <a:rPr lang="lt-LT" dirty="0" err="1">
                          <a:latin typeface="Malgun Gothic" panose="020B0503020000020004" pitchFamily="34" charset="-127"/>
                          <a:ea typeface="Malgun Gothic" panose="020B0503020000020004" pitchFamily="34" charset="-127"/>
                        </a:rPr>
                        <a:t>Operational</a:t>
                      </a:r>
                      <a:r>
                        <a:rPr lang="lt-LT" dirty="0">
                          <a:latin typeface="Malgun Gothic" panose="020B0503020000020004" pitchFamily="34" charset="-127"/>
                          <a:ea typeface="Malgun Gothic" panose="020B0503020000020004" pitchFamily="34" charset="-127"/>
                        </a:rPr>
                        <a:t> </a:t>
                      </a:r>
                      <a:r>
                        <a:rPr lang="lt-LT" dirty="0" err="1">
                          <a:latin typeface="Malgun Gothic" panose="020B0503020000020004" pitchFamily="34" charset="-127"/>
                          <a:ea typeface="Malgun Gothic" panose="020B0503020000020004" pitchFamily="34" charset="-127"/>
                        </a:rPr>
                        <a:t>responses</a:t>
                      </a:r>
                      <a:endParaRPr lang="en-GB" dirty="0">
                        <a:latin typeface="Malgun Gothic" panose="020B0503020000020004" pitchFamily="34" charset="-127"/>
                        <a:ea typeface="Malgun Gothic" panose="020B0503020000020004" pitchFamily="34" charset="-127"/>
                      </a:endParaRPr>
                    </a:p>
                  </a:txBody>
                  <a:tcPr/>
                </a:tc>
                <a:tc>
                  <a:txBody>
                    <a:bodyPr/>
                    <a:lstStyle/>
                    <a:p>
                      <a:r>
                        <a:rPr lang="lt-LT" dirty="0" err="1">
                          <a:latin typeface="Malgun Gothic" panose="020B0503020000020004" pitchFamily="34" charset="-127"/>
                          <a:ea typeface="Malgun Gothic" panose="020B0503020000020004" pitchFamily="34" charset="-127"/>
                        </a:rPr>
                        <a:t>Strategic</a:t>
                      </a:r>
                      <a:r>
                        <a:rPr lang="lt-LT" dirty="0">
                          <a:latin typeface="Malgun Gothic" panose="020B0503020000020004" pitchFamily="34" charset="-127"/>
                          <a:ea typeface="Malgun Gothic" panose="020B0503020000020004" pitchFamily="34" charset="-127"/>
                        </a:rPr>
                        <a:t> </a:t>
                      </a:r>
                      <a:r>
                        <a:rPr lang="lt-LT" dirty="0" err="1">
                          <a:latin typeface="Malgun Gothic" panose="020B0503020000020004" pitchFamily="34" charset="-127"/>
                          <a:ea typeface="Malgun Gothic" panose="020B0503020000020004" pitchFamily="34" charset="-127"/>
                        </a:rPr>
                        <a:t>decisions</a:t>
                      </a:r>
                      <a:r>
                        <a:rPr lang="lt-LT" dirty="0">
                          <a:latin typeface="Malgun Gothic" panose="020B0503020000020004" pitchFamily="34" charset="-127"/>
                          <a:ea typeface="Malgun Gothic" panose="020B0503020000020004" pitchFamily="34" charset="-127"/>
                        </a:rPr>
                        <a:t> </a:t>
                      </a:r>
                      <a:endParaRPr lang="en-GB" dirty="0">
                        <a:latin typeface="Malgun Gothic" panose="020B0503020000020004" pitchFamily="34" charset="-127"/>
                        <a:ea typeface="Malgun Gothic" panose="020B0503020000020004" pitchFamily="34" charset="-127"/>
                      </a:endParaRPr>
                    </a:p>
                  </a:txBody>
                  <a:tcPr/>
                </a:tc>
                <a:extLst>
                  <a:ext uri="{0D108BD9-81ED-4DB2-BD59-A6C34878D82A}">
                    <a16:rowId xmlns:a16="http://schemas.microsoft.com/office/drawing/2014/main" val="629033661"/>
                  </a:ext>
                </a:extLst>
              </a:tr>
              <a:tr h="370840">
                <a:tc>
                  <a:txBody>
                    <a:bodyPr/>
                    <a:lstStyle/>
                    <a:p>
                      <a:r>
                        <a:rPr lang="lt-LT" dirty="0" err="1">
                          <a:latin typeface="Malgun Gothic" panose="020B0503020000020004" pitchFamily="34" charset="-127"/>
                          <a:ea typeface="Malgun Gothic" panose="020B0503020000020004" pitchFamily="34" charset="-127"/>
                        </a:rPr>
                        <a:t>Scope</a:t>
                      </a:r>
                      <a:r>
                        <a:rPr lang="lt-LT" dirty="0">
                          <a:latin typeface="Malgun Gothic" panose="020B0503020000020004" pitchFamily="34" charset="-127"/>
                          <a:ea typeface="Malgun Gothic" panose="020B0503020000020004" pitchFamily="34" charset="-127"/>
                        </a:rPr>
                        <a:t> </a:t>
                      </a:r>
                      <a:r>
                        <a:rPr lang="lt-LT" dirty="0" err="1">
                          <a:latin typeface="Malgun Gothic" panose="020B0503020000020004" pitchFamily="34" charset="-127"/>
                          <a:ea typeface="Malgun Gothic" panose="020B0503020000020004" pitchFamily="34" charset="-127"/>
                        </a:rPr>
                        <a:t>and</a:t>
                      </a:r>
                      <a:r>
                        <a:rPr lang="lt-LT" dirty="0">
                          <a:latin typeface="Malgun Gothic" panose="020B0503020000020004" pitchFamily="34" charset="-127"/>
                          <a:ea typeface="Malgun Gothic" panose="020B0503020000020004" pitchFamily="34" charset="-127"/>
                        </a:rPr>
                        <a:t> </a:t>
                      </a:r>
                      <a:r>
                        <a:rPr lang="lt-LT" dirty="0" err="1">
                          <a:latin typeface="Malgun Gothic" panose="020B0503020000020004" pitchFamily="34" charset="-127"/>
                          <a:ea typeface="Malgun Gothic" panose="020B0503020000020004" pitchFamily="34" charset="-127"/>
                        </a:rPr>
                        <a:t>focus</a:t>
                      </a:r>
                      <a:r>
                        <a:rPr lang="lt-LT" dirty="0">
                          <a:latin typeface="Malgun Gothic" panose="020B0503020000020004" pitchFamily="34" charset="-127"/>
                          <a:ea typeface="Malgun Gothic" panose="020B0503020000020004" pitchFamily="34" charset="-127"/>
                        </a:rPr>
                        <a:t> </a:t>
                      </a:r>
                      <a:r>
                        <a:rPr lang="lt-LT" dirty="0" err="1">
                          <a:latin typeface="Malgun Gothic" panose="020B0503020000020004" pitchFamily="34" charset="-127"/>
                          <a:ea typeface="Malgun Gothic" panose="020B0503020000020004" pitchFamily="34" charset="-127"/>
                        </a:rPr>
                        <a:t>of</a:t>
                      </a:r>
                      <a:r>
                        <a:rPr lang="lt-LT" dirty="0">
                          <a:latin typeface="Malgun Gothic" panose="020B0503020000020004" pitchFamily="34" charset="-127"/>
                          <a:ea typeface="Malgun Gothic" panose="020B0503020000020004" pitchFamily="34" charset="-127"/>
                        </a:rPr>
                        <a:t> </a:t>
                      </a:r>
                      <a:r>
                        <a:rPr lang="lt-LT" dirty="0" err="1">
                          <a:latin typeface="Malgun Gothic" panose="020B0503020000020004" pitchFamily="34" charset="-127"/>
                          <a:ea typeface="Malgun Gothic" panose="020B0503020000020004" pitchFamily="34" charset="-127"/>
                        </a:rPr>
                        <a:t>decisions</a:t>
                      </a:r>
                      <a:endParaRPr lang="en-GB" dirty="0">
                        <a:latin typeface="Malgun Gothic" panose="020B0503020000020004" pitchFamily="34" charset="-127"/>
                        <a:ea typeface="Malgun Gothic" panose="020B0503020000020004" pitchFamily="34" charset="-127"/>
                      </a:endParaRPr>
                    </a:p>
                  </a:txBody>
                  <a:tcPr/>
                </a:tc>
                <a:tc>
                  <a:txBody>
                    <a:bodyPr/>
                    <a:lstStyle/>
                    <a:p>
                      <a:r>
                        <a:rPr lang="lt-LT" sz="1800" kern="1200" dirty="0">
                          <a:solidFill>
                            <a:schemeClr val="dk1"/>
                          </a:solidFill>
                          <a:effectLst/>
                          <a:latin typeface="Malgun Gothic" panose="020B0503020000020004" pitchFamily="34" charset="-127"/>
                          <a:ea typeface="Malgun Gothic" panose="020B0503020000020004" pitchFamily="34" charset="-127"/>
                          <a:cs typeface="+mn-cs"/>
                        </a:rPr>
                        <a:t>O</a:t>
                      </a:r>
                      <a:r>
                        <a:rPr lang="en-GB" sz="1800" kern="1200" dirty="0" err="1">
                          <a:solidFill>
                            <a:schemeClr val="dk1"/>
                          </a:solidFill>
                          <a:effectLst/>
                          <a:latin typeface="Malgun Gothic" panose="020B0503020000020004" pitchFamily="34" charset="-127"/>
                          <a:ea typeface="Malgun Gothic" panose="020B0503020000020004" pitchFamily="34" charset="-127"/>
                          <a:cs typeface="+mn-cs"/>
                        </a:rPr>
                        <a:t>perational</a:t>
                      </a:r>
                      <a:r>
                        <a:rPr lang="en-GB" sz="1800" kern="1200" dirty="0">
                          <a:solidFill>
                            <a:schemeClr val="dk1"/>
                          </a:solidFill>
                          <a:effectLst/>
                          <a:latin typeface="Malgun Gothic" panose="020B0503020000020004" pitchFamily="34" charset="-127"/>
                          <a:ea typeface="Malgun Gothic" panose="020B0503020000020004" pitchFamily="34" charset="-127"/>
                          <a:cs typeface="+mn-cs"/>
                        </a:rPr>
                        <a:t> responses to crises have a narrower scope and focus on tactical and immediate execution</a:t>
                      </a:r>
                      <a:endParaRPr lang="en-GB" dirty="0">
                        <a:latin typeface="Malgun Gothic" panose="020B0503020000020004" pitchFamily="34" charset="-127"/>
                        <a:ea typeface="Malgun Gothic" panose="020B0503020000020004" pitchFamily="34" charset="-127"/>
                      </a:endParaRPr>
                    </a:p>
                  </a:txBody>
                  <a:tcPr/>
                </a:tc>
                <a:tc>
                  <a:txBody>
                    <a:bodyPr/>
                    <a:lstStyle/>
                    <a:p>
                      <a:r>
                        <a:rPr lang="en-GB" sz="1800" kern="1200" dirty="0">
                          <a:solidFill>
                            <a:schemeClr val="dk1"/>
                          </a:solidFill>
                          <a:effectLst/>
                          <a:latin typeface="Malgun Gothic" panose="020B0503020000020004" pitchFamily="34" charset="-127"/>
                          <a:ea typeface="Malgun Gothic" panose="020B0503020000020004" pitchFamily="34" charset="-127"/>
                          <a:cs typeface="+mn-cs"/>
                        </a:rPr>
                        <a:t>Strategic decisions usually have a broader scope and focus on the overall direction of change</a:t>
                      </a:r>
                      <a:endParaRPr lang="en-GB" dirty="0">
                        <a:latin typeface="Malgun Gothic" panose="020B0503020000020004" pitchFamily="34" charset="-127"/>
                        <a:ea typeface="Malgun Gothic" panose="020B0503020000020004" pitchFamily="34" charset="-127"/>
                      </a:endParaRPr>
                    </a:p>
                  </a:txBody>
                  <a:tcPr/>
                </a:tc>
                <a:extLst>
                  <a:ext uri="{0D108BD9-81ED-4DB2-BD59-A6C34878D82A}">
                    <a16:rowId xmlns:a16="http://schemas.microsoft.com/office/drawing/2014/main" val="2135254779"/>
                  </a:ext>
                </a:extLst>
              </a:tr>
              <a:tr h="370840">
                <a:tc>
                  <a:txBody>
                    <a:bodyPr/>
                    <a:lstStyle/>
                    <a:p>
                      <a:r>
                        <a:rPr lang="lt-LT" sz="1800" kern="1200" dirty="0">
                          <a:solidFill>
                            <a:schemeClr val="dk1"/>
                          </a:solidFill>
                          <a:effectLst/>
                          <a:latin typeface="Malgun Gothic" panose="020B0503020000020004" pitchFamily="34" charset="-127"/>
                          <a:ea typeface="Malgun Gothic" panose="020B0503020000020004" pitchFamily="34" charset="-127"/>
                          <a:cs typeface="+mn-cs"/>
                        </a:rPr>
                        <a:t>T</a:t>
                      </a:r>
                      <a:r>
                        <a:rPr lang="en-GB" sz="1800" kern="1200" dirty="0" err="1">
                          <a:solidFill>
                            <a:schemeClr val="dk1"/>
                          </a:solidFill>
                          <a:effectLst/>
                          <a:latin typeface="Malgun Gothic" panose="020B0503020000020004" pitchFamily="34" charset="-127"/>
                          <a:ea typeface="Malgun Gothic" panose="020B0503020000020004" pitchFamily="34" charset="-127"/>
                          <a:cs typeface="+mn-cs"/>
                        </a:rPr>
                        <a:t>ime</a:t>
                      </a:r>
                      <a:r>
                        <a:rPr lang="en-GB" sz="1800" kern="1200" dirty="0">
                          <a:solidFill>
                            <a:schemeClr val="dk1"/>
                          </a:solidFill>
                          <a:effectLst/>
                          <a:latin typeface="Malgun Gothic" panose="020B0503020000020004" pitchFamily="34" charset="-127"/>
                          <a:ea typeface="Malgun Gothic" panose="020B0503020000020004" pitchFamily="34" charset="-127"/>
                          <a:cs typeface="+mn-cs"/>
                        </a:rPr>
                        <a:t> horizons </a:t>
                      </a:r>
                      <a:endParaRPr lang="en-GB" dirty="0">
                        <a:latin typeface="Malgun Gothic" panose="020B0503020000020004" pitchFamily="34" charset="-127"/>
                        <a:ea typeface="Malgun Gothic" panose="020B0503020000020004" pitchFamily="34" charset="-127"/>
                      </a:endParaRPr>
                    </a:p>
                  </a:txBody>
                  <a:tcPr/>
                </a:tc>
                <a:tc>
                  <a:txBody>
                    <a:bodyPr/>
                    <a:lstStyle/>
                    <a:p>
                      <a:r>
                        <a:rPr lang="lt-LT" sz="1800" kern="1200" dirty="0">
                          <a:solidFill>
                            <a:schemeClr val="dk1"/>
                          </a:solidFill>
                          <a:effectLst/>
                          <a:latin typeface="Malgun Gothic" panose="020B0503020000020004" pitchFamily="34" charset="-127"/>
                          <a:ea typeface="Malgun Gothic" panose="020B0503020000020004" pitchFamily="34" charset="-127"/>
                          <a:cs typeface="+mn-cs"/>
                        </a:rPr>
                        <a:t>O</a:t>
                      </a:r>
                      <a:r>
                        <a:rPr lang="en-GB" sz="1800" kern="1200" dirty="0" err="1">
                          <a:solidFill>
                            <a:schemeClr val="dk1"/>
                          </a:solidFill>
                          <a:effectLst/>
                          <a:latin typeface="Malgun Gothic" panose="020B0503020000020004" pitchFamily="34" charset="-127"/>
                          <a:ea typeface="Malgun Gothic" panose="020B0503020000020004" pitchFamily="34" charset="-127"/>
                          <a:cs typeface="+mn-cs"/>
                        </a:rPr>
                        <a:t>perational</a:t>
                      </a:r>
                      <a:r>
                        <a:rPr lang="en-GB" sz="1800" kern="1200" dirty="0">
                          <a:solidFill>
                            <a:schemeClr val="dk1"/>
                          </a:solidFill>
                          <a:effectLst/>
                          <a:latin typeface="Malgun Gothic" panose="020B0503020000020004" pitchFamily="34" charset="-127"/>
                          <a:ea typeface="Malgun Gothic" panose="020B0503020000020004" pitchFamily="34" charset="-127"/>
                          <a:cs typeface="+mn-cs"/>
                        </a:rPr>
                        <a:t> decisions are adopted based on short-term horizons during the response phase</a:t>
                      </a:r>
                      <a:endParaRPr lang="en-GB" dirty="0">
                        <a:latin typeface="Malgun Gothic" panose="020B0503020000020004" pitchFamily="34" charset="-127"/>
                        <a:ea typeface="Malgun Gothic" panose="020B0503020000020004" pitchFamily="34" charset="-127"/>
                      </a:endParaRPr>
                    </a:p>
                  </a:txBody>
                  <a:tcPr/>
                </a:tc>
                <a:tc>
                  <a:txBody>
                    <a:bodyPr/>
                    <a:lstStyle/>
                    <a:p>
                      <a:r>
                        <a:rPr lang="lt-LT" sz="1800" kern="1200" dirty="0">
                          <a:solidFill>
                            <a:schemeClr val="dk1"/>
                          </a:solidFill>
                          <a:effectLst/>
                          <a:latin typeface="Malgun Gothic" panose="020B0503020000020004" pitchFamily="34" charset="-127"/>
                          <a:ea typeface="Malgun Gothic" panose="020B0503020000020004" pitchFamily="34" charset="-127"/>
                          <a:cs typeface="+mn-cs"/>
                        </a:rPr>
                        <a:t>L</a:t>
                      </a:r>
                      <a:r>
                        <a:rPr lang="en-GB" sz="1800" kern="1200" dirty="0" err="1">
                          <a:solidFill>
                            <a:schemeClr val="dk1"/>
                          </a:solidFill>
                          <a:effectLst/>
                          <a:latin typeface="Malgun Gothic" panose="020B0503020000020004" pitchFamily="34" charset="-127"/>
                          <a:ea typeface="Malgun Gothic" panose="020B0503020000020004" pitchFamily="34" charset="-127"/>
                          <a:cs typeface="+mn-cs"/>
                        </a:rPr>
                        <a:t>ong</a:t>
                      </a:r>
                      <a:r>
                        <a:rPr lang="en-GB" sz="1800" kern="1200" dirty="0">
                          <a:solidFill>
                            <a:schemeClr val="dk1"/>
                          </a:solidFill>
                          <a:effectLst/>
                          <a:latin typeface="Malgun Gothic" panose="020B0503020000020004" pitchFamily="34" charset="-127"/>
                          <a:ea typeface="Malgun Gothic" panose="020B0503020000020004" pitchFamily="34" charset="-127"/>
                          <a:cs typeface="+mn-cs"/>
                        </a:rPr>
                        <a:t>-term perspectives (sometimes employing such methods of anticipatory governance as strategic foresight) are considered while adopting strategic decisions, </a:t>
                      </a:r>
                      <a:endParaRPr lang="en-GB" dirty="0">
                        <a:latin typeface="Malgun Gothic" panose="020B0503020000020004" pitchFamily="34" charset="-127"/>
                        <a:ea typeface="Malgun Gothic" panose="020B0503020000020004" pitchFamily="34" charset="-127"/>
                      </a:endParaRPr>
                    </a:p>
                  </a:txBody>
                  <a:tcPr/>
                </a:tc>
                <a:extLst>
                  <a:ext uri="{0D108BD9-81ED-4DB2-BD59-A6C34878D82A}">
                    <a16:rowId xmlns:a16="http://schemas.microsoft.com/office/drawing/2014/main" val="2101671513"/>
                  </a:ext>
                </a:extLst>
              </a:tr>
              <a:tr h="370840">
                <a:tc>
                  <a:txBody>
                    <a:bodyPr/>
                    <a:lstStyle/>
                    <a:p>
                      <a:r>
                        <a:rPr lang="lt-LT" sz="1800" kern="1200" dirty="0">
                          <a:solidFill>
                            <a:schemeClr val="dk1"/>
                          </a:solidFill>
                          <a:effectLst/>
                          <a:latin typeface="Malgun Gothic" panose="020B0503020000020004" pitchFamily="34" charset="-127"/>
                          <a:ea typeface="Malgun Gothic" panose="020B0503020000020004" pitchFamily="34" charset="-127"/>
                          <a:cs typeface="+mn-cs"/>
                        </a:rPr>
                        <a:t>R</a:t>
                      </a:r>
                      <a:r>
                        <a:rPr lang="en-GB" sz="1800" kern="1200" dirty="0" err="1">
                          <a:solidFill>
                            <a:schemeClr val="dk1"/>
                          </a:solidFill>
                          <a:effectLst/>
                          <a:latin typeface="Malgun Gothic" panose="020B0503020000020004" pitchFamily="34" charset="-127"/>
                          <a:ea typeface="Malgun Gothic" panose="020B0503020000020004" pitchFamily="34" charset="-127"/>
                          <a:cs typeface="+mn-cs"/>
                        </a:rPr>
                        <a:t>esponsible</a:t>
                      </a:r>
                      <a:r>
                        <a:rPr lang="en-GB" sz="1800" kern="1200" dirty="0">
                          <a:solidFill>
                            <a:schemeClr val="dk1"/>
                          </a:solidFill>
                          <a:effectLst/>
                          <a:latin typeface="Malgun Gothic" panose="020B0503020000020004" pitchFamily="34" charset="-127"/>
                          <a:ea typeface="Malgun Gothic" panose="020B0503020000020004" pitchFamily="34" charset="-127"/>
                          <a:cs typeface="+mn-cs"/>
                        </a:rPr>
                        <a:t> decision-makers</a:t>
                      </a:r>
                      <a:endParaRPr lang="en-GB" dirty="0">
                        <a:latin typeface="Malgun Gothic" panose="020B0503020000020004" pitchFamily="34" charset="-127"/>
                        <a:ea typeface="Malgun Gothic" panose="020B0503020000020004" pitchFamily="34" charset="-127"/>
                      </a:endParaRPr>
                    </a:p>
                  </a:txBody>
                  <a:tcPr/>
                </a:tc>
                <a:tc>
                  <a:txBody>
                    <a:bodyPr/>
                    <a:lstStyle/>
                    <a:p>
                      <a:r>
                        <a:rPr lang="lt-LT" sz="1800" kern="1200" dirty="0">
                          <a:solidFill>
                            <a:schemeClr val="dk1"/>
                          </a:solidFill>
                          <a:effectLst/>
                          <a:latin typeface="Malgun Gothic" panose="020B0503020000020004" pitchFamily="34" charset="-127"/>
                          <a:ea typeface="Malgun Gothic" panose="020B0503020000020004" pitchFamily="34" charset="-127"/>
                          <a:cs typeface="+mn-cs"/>
                        </a:rPr>
                        <a:t>O</a:t>
                      </a:r>
                      <a:r>
                        <a:rPr lang="en-GB" sz="1800" kern="1200" dirty="0" err="1">
                          <a:solidFill>
                            <a:schemeClr val="dk1"/>
                          </a:solidFill>
                          <a:effectLst/>
                          <a:latin typeface="Malgun Gothic" panose="020B0503020000020004" pitchFamily="34" charset="-127"/>
                          <a:ea typeface="Malgun Gothic" panose="020B0503020000020004" pitchFamily="34" charset="-127"/>
                          <a:cs typeface="+mn-cs"/>
                        </a:rPr>
                        <a:t>perational</a:t>
                      </a:r>
                      <a:r>
                        <a:rPr lang="en-GB" sz="1800" kern="1200" dirty="0">
                          <a:solidFill>
                            <a:schemeClr val="dk1"/>
                          </a:solidFill>
                          <a:effectLst/>
                          <a:latin typeface="Malgun Gothic" panose="020B0503020000020004" pitchFamily="34" charset="-127"/>
                          <a:ea typeface="Malgun Gothic" panose="020B0503020000020004" pitchFamily="34" charset="-127"/>
                          <a:cs typeface="+mn-cs"/>
                        </a:rPr>
                        <a:t> responses can be made by responsible executives as part of day-to-day crisis management</a:t>
                      </a:r>
                      <a:endParaRPr lang="en-GB" dirty="0">
                        <a:latin typeface="Malgun Gothic" panose="020B0503020000020004" pitchFamily="34" charset="-127"/>
                        <a:ea typeface="Malgun Gothic" panose="020B0503020000020004" pitchFamily="34" charset="-127"/>
                      </a:endParaRPr>
                    </a:p>
                  </a:txBody>
                  <a:tcPr/>
                </a:tc>
                <a:tc>
                  <a:txBody>
                    <a:bodyPr/>
                    <a:lstStyle/>
                    <a:p>
                      <a:r>
                        <a:rPr lang="lt-LT" sz="1800" kern="1200" dirty="0">
                          <a:solidFill>
                            <a:schemeClr val="dk1"/>
                          </a:solidFill>
                          <a:effectLst/>
                          <a:latin typeface="Malgun Gothic" panose="020B0503020000020004" pitchFamily="34" charset="-127"/>
                          <a:ea typeface="Malgun Gothic" panose="020B0503020000020004" pitchFamily="34" charset="-127"/>
                          <a:cs typeface="+mn-cs"/>
                        </a:rPr>
                        <a:t>S</a:t>
                      </a:r>
                      <a:r>
                        <a:rPr lang="en-GB" sz="1800" kern="1200" dirty="0" err="1">
                          <a:solidFill>
                            <a:schemeClr val="dk1"/>
                          </a:solidFill>
                          <a:effectLst/>
                          <a:latin typeface="Malgun Gothic" panose="020B0503020000020004" pitchFamily="34" charset="-127"/>
                          <a:ea typeface="Malgun Gothic" panose="020B0503020000020004" pitchFamily="34" charset="-127"/>
                          <a:cs typeface="+mn-cs"/>
                        </a:rPr>
                        <a:t>trategic</a:t>
                      </a:r>
                      <a:r>
                        <a:rPr lang="en-GB" sz="1800" kern="1200" dirty="0">
                          <a:solidFill>
                            <a:schemeClr val="dk1"/>
                          </a:solidFill>
                          <a:effectLst/>
                          <a:latin typeface="Malgun Gothic" panose="020B0503020000020004" pitchFamily="34" charset="-127"/>
                          <a:ea typeface="Malgun Gothic" panose="020B0503020000020004" pitchFamily="34" charset="-127"/>
                          <a:cs typeface="+mn-cs"/>
                        </a:rPr>
                        <a:t> decisions are usually adopted by authoritative decision-makers and involve high-level decision-making</a:t>
                      </a:r>
                      <a:endParaRPr lang="en-GB" dirty="0">
                        <a:latin typeface="Malgun Gothic" panose="020B0503020000020004" pitchFamily="34" charset="-127"/>
                        <a:ea typeface="Malgun Gothic" panose="020B0503020000020004" pitchFamily="34" charset="-127"/>
                      </a:endParaRPr>
                    </a:p>
                  </a:txBody>
                  <a:tcPr/>
                </a:tc>
                <a:extLst>
                  <a:ext uri="{0D108BD9-81ED-4DB2-BD59-A6C34878D82A}">
                    <a16:rowId xmlns:a16="http://schemas.microsoft.com/office/drawing/2014/main" val="52333366"/>
                  </a:ext>
                </a:extLst>
              </a:tr>
            </a:tbl>
          </a:graphicData>
        </a:graphic>
      </p:graphicFrame>
    </p:spTree>
    <p:extLst>
      <p:ext uri="{BB962C8B-B14F-4D97-AF65-F5344CB8AC3E}">
        <p14:creationId xmlns:p14="http://schemas.microsoft.com/office/powerpoint/2010/main" val="369727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275CEBF-6136-4816-8E9A-E7F2EA3D177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b="1" kern="1200" dirty="0">
                <a:solidFill>
                  <a:srgbClr val="FFFFFF"/>
                </a:solidFill>
                <a:latin typeface="+mj-lt"/>
                <a:ea typeface="+mj-ea"/>
                <a:cs typeface="+mj-cs"/>
              </a:rPr>
              <a:t>THEORETICAL APPROACH</a:t>
            </a:r>
          </a:p>
        </p:txBody>
      </p:sp>
      <p:pic>
        <p:nvPicPr>
          <p:cNvPr id="2054" name="Picture 6">
            <a:extLst>
              <a:ext uri="{FF2B5EF4-FFF2-40B4-BE49-F238E27FC236}">
                <a16:creationId xmlns:a16="http://schemas.microsoft.com/office/drawing/2014/main" id="{F8B3F674-D32D-FAED-543E-25E8BC42D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623" y="671513"/>
            <a:ext cx="7715250" cy="551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18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1694F-D98F-469E-AE93-FF9EE3B75A09}"/>
              </a:ext>
            </a:extLst>
          </p:cNvPr>
          <p:cNvSpPr>
            <a:spLocks noGrp="1"/>
          </p:cNvSpPr>
          <p:nvPr>
            <p:ph idx="1"/>
          </p:nvPr>
        </p:nvSpPr>
        <p:spPr>
          <a:xfrm>
            <a:off x="5878582" y="609849"/>
            <a:ext cx="5713844" cy="2476251"/>
          </a:xfrm>
        </p:spPr>
        <p:txBody>
          <a:bodyPr>
            <a:normAutofit/>
          </a:bodyPr>
          <a:lstStyle/>
          <a:p>
            <a:pPr marL="0" indent="0">
              <a:buNone/>
            </a:pPr>
            <a:r>
              <a:rPr lang="en-GB" sz="2000" dirty="0">
                <a:effectLst/>
                <a:latin typeface="Malgun Gothic" panose="020B0503020000020004" pitchFamily="34" charset="-127"/>
                <a:ea typeface="Malgun Gothic" panose="020B0503020000020004" pitchFamily="34" charset="-127"/>
              </a:rPr>
              <a:t>The spillover effects are the effects of individual crises that extend beyond the original scope and their policy field, thus affecting other domains and policy actors</a:t>
            </a:r>
            <a:endParaRPr lang="lt-LT" sz="2000" dirty="0">
              <a:effectLst/>
              <a:latin typeface="Malgun Gothic" panose="020B0503020000020004" pitchFamily="34" charset="-127"/>
              <a:ea typeface="Malgun Gothic" panose="020B0503020000020004" pitchFamily="34" charset="-127"/>
            </a:endParaRPr>
          </a:p>
          <a:p>
            <a:pPr marL="0" indent="0">
              <a:buNone/>
            </a:pPr>
            <a:r>
              <a:rPr lang="en-GB" sz="2000" kern="100" dirty="0">
                <a:effectLst/>
                <a:latin typeface="Malgun Gothic" panose="020B0503020000020004" pitchFamily="34" charset="-127"/>
                <a:ea typeface="Malgun Gothic" panose="020B0503020000020004" pitchFamily="34" charset="-127"/>
                <a:cs typeface="Arial" panose="020B0604020202020204" pitchFamily="34" charset="0"/>
              </a:rPr>
              <a:t>Such spillover effects might increasingly strain the limited physical, financial or human resources of public sector organisations</a:t>
            </a:r>
            <a:endParaRPr lang="en-US" sz="2000" dirty="0">
              <a:solidFill>
                <a:srgbClr val="2A3584"/>
              </a:solidFill>
              <a:latin typeface="Malgun Gothic" panose="020B0503020000020004" pitchFamily="34" charset="-127"/>
              <a:ea typeface="Malgun Gothic" panose="020B0503020000020004" pitchFamily="34" charset="-127"/>
            </a:endParaRPr>
          </a:p>
        </p:txBody>
      </p:sp>
      <p:sp>
        <p:nvSpPr>
          <p:cNvPr id="4" name="Title 1">
            <a:extLst>
              <a:ext uri="{FF2B5EF4-FFF2-40B4-BE49-F238E27FC236}">
                <a16:creationId xmlns:a16="http://schemas.microsoft.com/office/drawing/2014/main" id="{7A7CD029-7D86-47AD-BE38-1B6AF5AC1D31}"/>
              </a:ext>
            </a:extLst>
          </p:cNvPr>
          <p:cNvSpPr>
            <a:spLocks noGrp="1"/>
          </p:cNvSpPr>
          <p:nvPr>
            <p:ph type="title"/>
          </p:nvPr>
        </p:nvSpPr>
        <p:spPr>
          <a:xfrm>
            <a:off x="838200" y="857250"/>
            <a:ext cx="4780547" cy="871538"/>
          </a:xfrm>
        </p:spPr>
        <p:txBody>
          <a:bodyPr>
            <a:noAutofit/>
          </a:bodyPr>
          <a:lstStyle/>
          <a:p>
            <a:r>
              <a:rPr lang="lt-LT" sz="3600"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SPILLOVER EFFECTS</a:t>
            </a:r>
            <a:endParaRPr lang="en-US" sz="3600"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endParaRPr>
          </a:p>
        </p:txBody>
      </p:sp>
      <p:pic>
        <p:nvPicPr>
          <p:cNvPr id="5" name="Picture 4" descr="A diagram of a virus&#10;&#10;Description automatically generated">
            <a:extLst>
              <a:ext uri="{FF2B5EF4-FFF2-40B4-BE49-F238E27FC236}">
                <a16:creationId xmlns:a16="http://schemas.microsoft.com/office/drawing/2014/main" id="{B666F883-79A1-C83F-3599-0A5440DD00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37" y="2923671"/>
            <a:ext cx="8849520" cy="3812327"/>
          </a:xfrm>
          <a:prstGeom prst="rect">
            <a:avLst/>
          </a:prstGeom>
          <a:noFill/>
          <a:ln>
            <a:noFill/>
          </a:ln>
        </p:spPr>
      </p:pic>
    </p:spTree>
    <p:extLst>
      <p:ext uri="{BB962C8B-B14F-4D97-AF65-F5344CB8AC3E}">
        <p14:creationId xmlns:p14="http://schemas.microsoft.com/office/powerpoint/2010/main" val="404671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A1F57F-3E00-4E02-ABEA-E2C2D6BF553F}"/>
              </a:ext>
            </a:extLst>
          </p:cNvPr>
          <p:cNvSpPr>
            <a:spLocks noGrp="1"/>
          </p:cNvSpPr>
          <p:nvPr>
            <p:ph type="title"/>
          </p:nvPr>
        </p:nvSpPr>
        <p:spPr>
          <a:xfrm>
            <a:off x="838200" y="857250"/>
            <a:ext cx="10515600" cy="871538"/>
          </a:xfrm>
        </p:spPr>
        <p:txBody>
          <a:bodyPr>
            <a:noAutofit/>
          </a:bodyPr>
          <a:lstStyle/>
          <a:p>
            <a:r>
              <a:rPr lang="en-GB" sz="3600" b="1" dirty="0">
                <a:solidFill>
                  <a:schemeClr val="bg1"/>
                </a:solidFill>
                <a:latin typeface="Malgun Gothic" panose="020B0503020000020004" pitchFamily="34" charset="-127"/>
                <a:ea typeface="Malgun Gothic" panose="020B0503020000020004" pitchFamily="34" charset="-127"/>
              </a:rPr>
              <a:t>EVENTS, DECISIONS AND SPILLOVER EFFECTS IN THE LITHUANIAN POLY-CRISIS </a:t>
            </a:r>
            <a:endParaRPr lang="en-US" sz="3600" b="1" dirty="0">
              <a:solidFill>
                <a:schemeClr val="bg1"/>
              </a:solidFill>
              <a:latin typeface="Malgun Gothic" panose="020B0503020000020004" pitchFamily="34" charset="-127"/>
              <a:ea typeface="Malgun Gothic" panose="020B0503020000020004" pitchFamily="34" charset="-127"/>
            </a:endParaRPr>
          </a:p>
        </p:txBody>
      </p:sp>
      <p:pic>
        <p:nvPicPr>
          <p:cNvPr id="6" name="Picture 5" descr="A diagram of a virus&#10;&#10;Description automatically generated">
            <a:extLst>
              <a:ext uri="{FF2B5EF4-FFF2-40B4-BE49-F238E27FC236}">
                <a16:creationId xmlns:a16="http://schemas.microsoft.com/office/drawing/2014/main" id="{320A7B9E-0DA8-F612-7BBF-4F7D6F47B4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494" y="2167131"/>
            <a:ext cx="10232545" cy="4408127"/>
          </a:xfrm>
          <a:prstGeom prst="rect">
            <a:avLst/>
          </a:prstGeom>
          <a:noFill/>
          <a:ln>
            <a:noFill/>
          </a:ln>
        </p:spPr>
      </p:pic>
    </p:spTree>
    <p:extLst>
      <p:ext uri="{BB962C8B-B14F-4D97-AF65-F5344CB8AC3E}">
        <p14:creationId xmlns:p14="http://schemas.microsoft.com/office/powerpoint/2010/main" val="411869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7CD029-7D86-47AD-BE38-1B6AF5AC1D31}"/>
              </a:ext>
            </a:extLst>
          </p:cNvPr>
          <p:cNvSpPr>
            <a:spLocks noGrp="1"/>
          </p:cNvSpPr>
          <p:nvPr>
            <p:ph type="title"/>
          </p:nvPr>
        </p:nvSpPr>
        <p:spPr/>
        <p:txBody>
          <a:bodyPr>
            <a:noAutofit/>
          </a:bodyPr>
          <a:lstStyle/>
          <a:p>
            <a:r>
              <a:rPr lang="lt-LT" sz="3600"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MECHANISMS OF CHANGE</a:t>
            </a:r>
            <a:r>
              <a:rPr lang="en-US" sz="3600" b="1" dirty="0">
                <a:solidFill>
                  <a:srgbClr val="2A3584"/>
                </a:solidFill>
                <a:latin typeface="Malgun Gothic" panose="020B0503020000020004" pitchFamily="34" charset="-127"/>
                <a:ea typeface="Malgun Gothic" panose="020B0503020000020004" pitchFamily="34" charset="-127"/>
                <a:cs typeface="Arial" panose="020B0604020202020204" pitchFamily="34" charset="0"/>
              </a:rPr>
              <a:t>: COORDINATION AND POLICY RESPONSES</a:t>
            </a:r>
          </a:p>
        </p:txBody>
      </p:sp>
      <p:sp>
        <p:nvSpPr>
          <p:cNvPr id="3" name="Content Placeholder 2">
            <a:extLst>
              <a:ext uri="{FF2B5EF4-FFF2-40B4-BE49-F238E27FC236}">
                <a16:creationId xmlns:a16="http://schemas.microsoft.com/office/drawing/2014/main" id="{9131694F-D98F-469E-AE93-FF9EE3B75A09}"/>
              </a:ext>
            </a:extLst>
          </p:cNvPr>
          <p:cNvSpPr>
            <a:spLocks noGrp="1"/>
          </p:cNvSpPr>
          <p:nvPr>
            <p:ph sz="half" idx="2"/>
          </p:nvPr>
        </p:nvSpPr>
        <p:spPr>
          <a:xfrm>
            <a:off x="839788" y="1968403"/>
            <a:ext cx="5747501" cy="4221260"/>
          </a:xfrm>
        </p:spPr>
        <p:txBody>
          <a:bodyPr>
            <a:normAutofit/>
          </a:bodyPr>
          <a:lstStyle/>
          <a:p>
            <a:pPr marL="0" indent="0">
              <a:buNone/>
            </a:pPr>
            <a:r>
              <a:rPr lang="en-GB" sz="1800" dirty="0">
                <a:latin typeface="Malgun Gothic" panose="020B0503020000020004" pitchFamily="34" charset="-127"/>
                <a:ea typeface="Malgun Gothic" panose="020B0503020000020004" pitchFamily="34" charset="-127"/>
              </a:rPr>
              <a:t>Governments follow standard procedures of crisis management </a:t>
            </a:r>
            <a:r>
              <a:rPr lang="lt-LT" sz="1800" dirty="0">
                <a:latin typeface="Malgun Gothic" panose="020B0503020000020004" pitchFamily="34" charset="-127"/>
                <a:ea typeface="Malgun Gothic" panose="020B0503020000020004" pitchFamily="34" charset="-127"/>
              </a:rPr>
              <a:t>(</a:t>
            </a:r>
            <a:r>
              <a:rPr lang="en-GB" sz="1800" dirty="0">
                <a:latin typeface="Malgun Gothic" panose="020B0503020000020004" pitchFamily="34" charset="-127"/>
                <a:ea typeface="Malgun Gothic" panose="020B0503020000020004" pitchFamily="34" charset="-127"/>
              </a:rPr>
              <a:t>based on </a:t>
            </a:r>
            <a:r>
              <a:rPr lang="en-GB" sz="1800" b="1" dirty="0">
                <a:latin typeface="Malgun Gothic" panose="020B0503020000020004" pitchFamily="34" charset="-127"/>
                <a:ea typeface="Malgun Gothic" panose="020B0503020000020004" pitchFamily="34" charset="-127"/>
              </a:rPr>
              <a:t>the logic of appropriateness</a:t>
            </a:r>
            <a:r>
              <a:rPr lang="lt-LT" sz="1800" dirty="0">
                <a:latin typeface="Malgun Gothic" panose="020B0503020000020004" pitchFamily="34" charset="-127"/>
                <a:ea typeface="Malgun Gothic" panose="020B0503020000020004" pitchFamily="34" charset="-127"/>
              </a:rPr>
              <a:t>)</a:t>
            </a:r>
            <a:r>
              <a:rPr lang="en-GB" sz="1800" dirty="0">
                <a:latin typeface="Malgun Gothic" panose="020B0503020000020004" pitchFamily="34" charset="-127"/>
                <a:ea typeface="Malgun Gothic" panose="020B0503020000020004" pitchFamily="34" charset="-127"/>
              </a:rPr>
              <a:t>, unless the existing crisis severely amplifies/accelerates or a new major crisis emerges in the scenario of negative crisis dynamics</a:t>
            </a:r>
            <a:endParaRPr lang="lt-LT" sz="1800" dirty="0">
              <a:latin typeface="Malgun Gothic" panose="020B0503020000020004" pitchFamily="34" charset="-127"/>
              <a:ea typeface="Malgun Gothic" panose="020B0503020000020004" pitchFamily="34" charset="-127"/>
            </a:endParaRPr>
          </a:p>
          <a:p>
            <a:pPr marL="0" indent="0">
              <a:buNone/>
            </a:pPr>
            <a:r>
              <a:rPr lang="en-GB" sz="1800" dirty="0">
                <a:latin typeface="Malgun Gothic" panose="020B0503020000020004" pitchFamily="34" charset="-127"/>
                <a:ea typeface="Malgun Gothic" panose="020B0503020000020004" pitchFamily="34" charset="-127"/>
              </a:rPr>
              <a:t>In this situation, it is likely that governments will make their responses based on </a:t>
            </a:r>
            <a:r>
              <a:rPr lang="en-GB" sz="1800" b="1" dirty="0">
                <a:latin typeface="Malgun Gothic" panose="020B0503020000020004" pitchFamily="34" charset="-127"/>
                <a:ea typeface="Malgun Gothic" panose="020B0503020000020004" pitchFamily="34" charset="-127"/>
              </a:rPr>
              <a:t>the logic of consequentiality</a:t>
            </a:r>
            <a:r>
              <a:rPr lang="lt-LT" sz="1800" dirty="0">
                <a:latin typeface="Malgun Gothic" panose="020B0503020000020004" pitchFamily="34" charset="-127"/>
                <a:ea typeface="Malgun Gothic" panose="020B0503020000020004" pitchFamily="34" charset="-127"/>
              </a:rPr>
              <a:t>, </a:t>
            </a:r>
            <a:r>
              <a:rPr lang="en-GB" sz="1800" dirty="0">
                <a:latin typeface="Malgun Gothic" panose="020B0503020000020004" pitchFamily="34" charset="-127"/>
                <a:ea typeface="Malgun Gothic" panose="020B0503020000020004" pitchFamily="34" charset="-127"/>
              </a:rPr>
              <a:t>encompass</a:t>
            </a:r>
            <a:r>
              <a:rPr lang="lt-LT" sz="1800" dirty="0" err="1">
                <a:latin typeface="Malgun Gothic" panose="020B0503020000020004" pitchFamily="34" charset="-127"/>
                <a:ea typeface="Malgun Gothic" panose="020B0503020000020004" pitchFamily="34" charset="-127"/>
              </a:rPr>
              <a:t>ing</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the</a:t>
            </a:r>
            <a:r>
              <a:rPr lang="lt-LT" sz="1800" dirty="0">
                <a:latin typeface="Malgun Gothic" panose="020B0503020000020004" pitchFamily="34" charset="-127"/>
                <a:ea typeface="Malgun Gothic" panose="020B0503020000020004" pitchFamily="34" charset="-127"/>
              </a:rPr>
              <a:t> </a:t>
            </a:r>
            <a:r>
              <a:rPr lang="en-GB" sz="1800" dirty="0">
                <a:latin typeface="Malgun Gothic" panose="020B0503020000020004" pitchFamily="34" charset="-127"/>
                <a:ea typeface="Malgun Gothic" panose="020B0503020000020004" pitchFamily="34" charset="-127"/>
              </a:rPr>
              <a:t>reform</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of</a:t>
            </a:r>
            <a:r>
              <a:rPr lang="lt-LT" sz="1800" dirty="0">
                <a:latin typeface="Malgun Gothic" panose="020B0503020000020004" pitchFamily="34" charset="-127"/>
                <a:ea typeface="Malgun Gothic" panose="020B0503020000020004" pitchFamily="34" charset="-127"/>
              </a:rPr>
              <a:t> </a:t>
            </a:r>
            <a:r>
              <a:rPr lang="en-GB" sz="1800" dirty="0">
                <a:latin typeface="Malgun Gothic" panose="020B0503020000020004" pitchFamily="34" charset="-127"/>
                <a:ea typeface="Malgun Gothic" panose="020B0503020000020004" pitchFamily="34" charset="-127"/>
              </a:rPr>
              <a:t>crisis management particularly through stronger centralisation and enhanced inter-institutional cooperation</a:t>
            </a:r>
          </a:p>
          <a:p>
            <a:pPr marL="0" indent="0">
              <a:buNone/>
            </a:pPr>
            <a:r>
              <a:rPr lang="en-GB" sz="1800" dirty="0">
                <a:latin typeface="Malgun Gothic" panose="020B0503020000020004" pitchFamily="34" charset="-127"/>
                <a:ea typeface="Malgun Gothic" panose="020B0503020000020004" pitchFamily="34" charset="-127"/>
              </a:rPr>
              <a:t>But the continued evolution of complex systems can be shaped by interdependence and non-linear interactions among its elements (</a:t>
            </a:r>
            <a:r>
              <a:rPr lang="en-GB" sz="1800" b="1" dirty="0">
                <a:latin typeface="Malgun Gothic" panose="020B0503020000020004" pitchFamily="34" charset="-127"/>
                <a:ea typeface="Malgun Gothic" panose="020B0503020000020004" pitchFamily="34" charset="-127"/>
              </a:rPr>
              <a:t>based on complexity theory and the ‘emergence’ idea</a:t>
            </a:r>
            <a:r>
              <a:rPr lang="en-GB" sz="1800" dirty="0">
                <a:latin typeface="Malgun Gothic" panose="020B0503020000020004" pitchFamily="34" charset="-127"/>
                <a:ea typeface="Malgun Gothic" panose="020B0503020000020004" pitchFamily="34" charset="-127"/>
              </a:rPr>
              <a:t>) </a:t>
            </a:r>
            <a:endParaRPr lang="lt-LT" sz="1800" dirty="0">
              <a:latin typeface="Malgun Gothic" panose="020B0503020000020004" pitchFamily="34" charset="-127"/>
              <a:ea typeface="Malgun Gothic" panose="020B0503020000020004" pitchFamily="34" charset="-127"/>
            </a:endParaRPr>
          </a:p>
        </p:txBody>
      </p:sp>
      <p:sp>
        <p:nvSpPr>
          <p:cNvPr id="7" name="Content Placeholder 6">
            <a:extLst>
              <a:ext uri="{FF2B5EF4-FFF2-40B4-BE49-F238E27FC236}">
                <a16:creationId xmlns:a16="http://schemas.microsoft.com/office/drawing/2014/main" id="{C77A689C-E214-2A3C-E84F-9422B94BFF84}"/>
              </a:ext>
            </a:extLst>
          </p:cNvPr>
          <p:cNvSpPr>
            <a:spLocks noGrp="1"/>
          </p:cNvSpPr>
          <p:nvPr>
            <p:ph sz="quarter" idx="4"/>
          </p:nvPr>
        </p:nvSpPr>
        <p:spPr>
          <a:xfrm>
            <a:off x="7044488" y="1968403"/>
            <a:ext cx="4310899" cy="4221260"/>
          </a:xfrm>
        </p:spPr>
        <p:txBody>
          <a:bodyPr>
            <a:normAutofit/>
          </a:bodyPr>
          <a:lstStyle/>
          <a:p>
            <a:pPr marL="0" indent="0">
              <a:buNone/>
            </a:pPr>
            <a:r>
              <a:rPr lang="en-US" sz="1800" dirty="0">
                <a:latin typeface="Malgun Gothic" panose="020B0503020000020004" pitchFamily="34" charset="-127"/>
                <a:ea typeface="Malgun Gothic" panose="020B0503020000020004" pitchFamily="34" charset="-127"/>
              </a:rPr>
              <a:t>Policy responses depend on </a:t>
            </a:r>
            <a:r>
              <a:rPr lang="en-US" sz="1800" b="1" dirty="0">
                <a:latin typeface="Malgun Gothic" panose="020B0503020000020004" pitchFamily="34" charset="-127"/>
                <a:ea typeface="Malgun Gothic" panose="020B0503020000020004" pitchFamily="34" charset="-127"/>
              </a:rPr>
              <a:t>prevailing paradigms of change</a:t>
            </a:r>
            <a:r>
              <a:rPr lang="en-US" sz="1800" dirty="0">
                <a:latin typeface="Malgun Gothic" panose="020B0503020000020004" pitchFamily="34" charset="-127"/>
                <a:ea typeface="Malgun Gothic" panose="020B0503020000020004" pitchFamily="34" charset="-127"/>
              </a:rPr>
              <a:t>:</a:t>
            </a:r>
          </a:p>
          <a:p>
            <a:pPr marL="0" indent="0">
              <a:buNone/>
            </a:pPr>
            <a:r>
              <a:rPr lang="en-US" sz="1800" dirty="0">
                <a:latin typeface="Malgun Gothic" panose="020B0503020000020004" pitchFamily="34" charset="-127"/>
                <a:ea typeface="Malgun Gothic" panose="020B0503020000020004" pitchFamily="34" charset="-127"/>
              </a:rPr>
              <a:t>- strategies of suppression and </a:t>
            </a:r>
            <a:r>
              <a:rPr lang="en-US" sz="1800" dirty="0" err="1">
                <a:latin typeface="Malgun Gothic" panose="020B0503020000020004" pitchFamily="34" charset="-127"/>
                <a:ea typeface="Malgun Gothic" panose="020B0503020000020004" pitchFamily="34" charset="-127"/>
              </a:rPr>
              <a:t>migitation</a:t>
            </a:r>
            <a:r>
              <a:rPr lang="en-US" sz="1800" dirty="0">
                <a:latin typeface="Malgun Gothic" panose="020B0503020000020004" pitchFamily="34" charset="-127"/>
                <a:ea typeface="Malgun Gothic" panose="020B0503020000020004" pitchFamily="34" charset="-127"/>
              </a:rPr>
              <a:t> with regard to COVID-19</a:t>
            </a:r>
          </a:p>
          <a:p>
            <a:pPr marL="0" indent="0">
              <a:buNone/>
            </a:pPr>
            <a:r>
              <a:rPr lang="en-US" sz="1800" dirty="0">
                <a:latin typeface="Malgun Gothic" panose="020B0503020000020004" pitchFamily="34" charset="-127"/>
                <a:ea typeface="Malgun Gothic" panose="020B0503020000020004" pitchFamily="34" charset="-127"/>
              </a:rPr>
              <a:t>- rights-based approaches </a:t>
            </a:r>
            <a:r>
              <a:rPr lang="en-US" sz="1800" i="1" dirty="0">
                <a:latin typeface="Malgun Gothic" panose="020B0503020000020004" pitchFamily="34" charset="-127"/>
                <a:ea typeface="Malgun Gothic" panose="020B0503020000020004" pitchFamily="34" charset="-127"/>
              </a:rPr>
              <a:t>vs </a:t>
            </a:r>
            <a:r>
              <a:rPr lang="en-US" sz="1800" dirty="0">
                <a:latin typeface="Malgun Gothic" panose="020B0503020000020004" pitchFamily="34" charset="-127"/>
                <a:ea typeface="Malgun Gothic" panose="020B0503020000020004" pitchFamily="34" charset="-127"/>
              </a:rPr>
              <a:t>pushback policies to migrants </a:t>
            </a:r>
            <a:endParaRPr lang="lt-LT" sz="1800" dirty="0">
              <a:latin typeface="Malgun Gothic" panose="020B0503020000020004" pitchFamily="34" charset="-127"/>
              <a:ea typeface="Malgun Gothic" panose="020B0503020000020004" pitchFamily="34" charset="-127"/>
            </a:endParaRPr>
          </a:p>
          <a:p>
            <a:pPr marL="0" indent="0">
              <a:buNone/>
            </a:pPr>
            <a:r>
              <a:rPr lang="lt-LT" sz="1800" dirty="0" err="1">
                <a:latin typeface="Malgun Gothic" panose="020B0503020000020004" pitchFamily="34" charset="-127"/>
                <a:ea typeface="Malgun Gothic" panose="020B0503020000020004" pitchFamily="34" charset="-127"/>
              </a:rPr>
              <a:t>Depending</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on</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the</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crisis</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and</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its</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political</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context</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response</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strategies</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could</a:t>
            </a:r>
            <a:r>
              <a:rPr lang="lt-LT" sz="1800" dirty="0">
                <a:latin typeface="Malgun Gothic" panose="020B0503020000020004" pitchFamily="34" charset="-127"/>
                <a:ea typeface="Malgun Gothic" panose="020B0503020000020004" pitchFamily="34" charset="-127"/>
              </a:rPr>
              <a:t> de-</a:t>
            </a:r>
            <a:r>
              <a:rPr lang="lt-LT" sz="1800" dirty="0" err="1">
                <a:latin typeface="Malgun Gothic" panose="020B0503020000020004" pitchFamily="34" charset="-127"/>
                <a:ea typeface="Malgun Gothic" panose="020B0503020000020004" pitchFamily="34" charset="-127"/>
              </a:rPr>
              <a:t>politicised</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learning</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pathway</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or</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politicised</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exploitation</a:t>
            </a:r>
            <a:r>
              <a:rPr lang="lt-LT" sz="1800" dirty="0">
                <a:latin typeface="Malgun Gothic" panose="020B0503020000020004" pitchFamily="34" charset="-127"/>
                <a:ea typeface="Malgun Gothic" panose="020B0503020000020004" pitchFamily="34" charset="-127"/>
              </a:rPr>
              <a:t> </a:t>
            </a:r>
            <a:r>
              <a:rPr lang="lt-LT" sz="1800" dirty="0" err="1">
                <a:latin typeface="Malgun Gothic" panose="020B0503020000020004" pitchFamily="34" charset="-127"/>
                <a:ea typeface="Malgun Gothic" panose="020B0503020000020004" pitchFamily="34" charset="-127"/>
              </a:rPr>
              <a:t>pathway</a:t>
            </a:r>
            <a:r>
              <a:rPr lang="lt-LT" sz="1800" dirty="0">
                <a:latin typeface="Malgun Gothic" panose="020B0503020000020004" pitchFamily="34" charset="-127"/>
                <a:ea typeface="Malgun Gothic" panose="020B0503020000020004" pitchFamily="34" charset="-127"/>
              </a:rPr>
              <a:t>) (</a:t>
            </a:r>
            <a:r>
              <a:rPr lang="en-GB" sz="1800" b="0" i="0" u="none" strike="noStrike" baseline="0" dirty="0" err="1">
                <a:solidFill>
                  <a:srgbClr val="000000"/>
                </a:solidFill>
                <a:latin typeface="Malgun Gothic" panose="020B0503020000020004" pitchFamily="34" charset="-127"/>
                <a:ea typeface="Malgun Gothic" panose="020B0503020000020004" pitchFamily="34" charset="-127"/>
              </a:rPr>
              <a:t>Boin</a:t>
            </a:r>
            <a:r>
              <a:rPr lang="lt-LT" sz="1800" b="0" i="0" u="none" strike="noStrike" baseline="0" dirty="0">
                <a:solidFill>
                  <a:srgbClr val="000000"/>
                </a:solidFill>
                <a:latin typeface="Malgun Gothic" panose="020B0503020000020004" pitchFamily="34" charset="-127"/>
                <a:ea typeface="Malgun Gothic" panose="020B0503020000020004" pitchFamily="34" charset="-127"/>
              </a:rPr>
              <a:t> </a:t>
            </a:r>
            <a:r>
              <a:rPr lang="lt-LT" sz="1800" b="0" i="0" u="none" strike="noStrike" baseline="0" dirty="0" err="1">
                <a:solidFill>
                  <a:srgbClr val="000000"/>
                </a:solidFill>
                <a:latin typeface="Malgun Gothic" panose="020B0503020000020004" pitchFamily="34" charset="-127"/>
                <a:ea typeface="Malgun Gothic" panose="020B0503020000020004" pitchFamily="34" charset="-127"/>
              </a:rPr>
              <a:t>and</a:t>
            </a:r>
            <a:r>
              <a:rPr lang="lt-LT" sz="1800" b="0" i="0" u="none" strike="noStrike" baseline="0" dirty="0">
                <a:solidFill>
                  <a:srgbClr val="000000"/>
                </a:solidFill>
                <a:latin typeface="Malgun Gothic" panose="020B0503020000020004" pitchFamily="34" charset="-127"/>
                <a:ea typeface="Malgun Gothic" panose="020B0503020000020004" pitchFamily="34" charset="-127"/>
              </a:rPr>
              <a:t> </a:t>
            </a:r>
            <a:r>
              <a:rPr lang="en-GB" sz="1800" b="0" i="0" u="none" strike="noStrike" baseline="0" dirty="0">
                <a:solidFill>
                  <a:srgbClr val="000000"/>
                </a:solidFill>
                <a:latin typeface="Malgun Gothic" panose="020B0503020000020004" pitchFamily="34" charset="-127"/>
                <a:ea typeface="Malgun Gothic" panose="020B0503020000020004" pitchFamily="34" charset="-127"/>
              </a:rPr>
              <a:t> Hart</a:t>
            </a:r>
            <a:r>
              <a:rPr lang="lt-LT" sz="1800" b="0" i="0" u="none" strike="noStrike" baseline="0" dirty="0">
                <a:solidFill>
                  <a:srgbClr val="000000"/>
                </a:solidFill>
                <a:latin typeface="Malgun Gothic" panose="020B0503020000020004" pitchFamily="34" charset="-127"/>
                <a:ea typeface="Malgun Gothic" panose="020B0503020000020004" pitchFamily="34" charset="-127"/>
              </a:rPr>
              <a:t> </a:t>
            </a:r>
            <a:r>
              <a:rPr lang="en-GB" sz="1800" b="0" i="0" u="none" strike="noStrike" baseline="0" dirty="0">
                <a:solidFill>
                  <a:srgbClr val="0000FF"/>
                </a:solidFill>
                <a:latin typeface="Malgun Gothic" panose="020B0503020000020004" pitchFamily="34" charset="-127"/>
                <a:ea typeface="Malgun Gothic" panose="020B0503020000020004" pitchFamily="34" charset="-127"/>
              </a:rPr>
              <a:t>2</a:t>
            </a:r>
            <a:r>
              <a:rPr lang="lt-LT" sz="1800" dirty="0">
                <a:solidFill>
                  <a:srgbClr val="0000FF"/>
                </a:solidFill>
                <a:latin typeface="Malgun Gothic" panose="020B0503020000020004" pitchFamily="34" charset="-127"/>
                <a:ea typeface="Malgun Gothic" panose="020B0503020000020004" pitchFamily="34" charset="-127"/>
              </a:rPr>
              <a:t>022</a:t>
            </a:r>
            <a:r>
              <a:rPr lang="lt-LT" sz="1800" dirty="0">
                <a:latin typeface="Malgun Gothic" panose="020B0503020000020004" pitchFamily="34" charset="-127"/>
                <a:ea typeface="Malgun Gothic" panose="020B0503020000020004" pitchFamily="34" charset="-127"/>
              </a:rPr>
              <a:t>)</a:t>
            </a:r>
          </a:p>
          <a:p>
            <a:pPr marL="0" indent="0">
              <a:buNone/>
            </a:pPr>
            <a:r>
              <a:rPr lang="en-US" sz="1900" dirty="0">
                <a:latin typeface="Malgun Gothic" panose="020B0503020000020004" pitchFamily="34" charset="-127"/>
                <a:ea typeface="Malgun Gothic" panose="020B0503020000020004" pitchFamily="34" charset="-127"/>
              </a:rPr>
              <a:t> </a:t>
            </a:r>
          </a:p>
          <a:p>
            <a:pPr marL="0" indent="0">
              <a:buNone/>
            </a:pPr>
            <a:endParaRPr lang="en-US" sz="1900" dirty="0">
              <a:latin typeface="Malgun Gothic" panose="020B0503020000020004" pitchFamily="34" charset="-127"/>
              <a:ea typeface="Malgun Gothic" panose="020B0503020000020004" pitchFamily="34" charset="-127"/>
            </a:endParaRPr>
          </a:p>
          <a:p>
            <a:pPr marL="0" indent="0">
              <a:buNone/>
            </a:pPr>
            <a:endParaRPr lang="en-US" sz="1900" dirty="0">
              <a:latin typeface="Malgun Gothic" panose="020B0503020000020004" pitchFamily="34" charset="-127"/>
              <a:ea typeface="Malgun Gothic" panose="020B0503020000020004" pitchFamily="34" charset="-127"/>
            </a:endParaRPr>
          </a:p>
          <a:p>
            <a:endParaRPr lang="en-US" sz="3600" dirty="0">
              <a:solidFill>
                <a:srgbClr val="2A3584"/>
              </a:solidFill>
              <a:latin typeface="Malgun Gothic" panose="020B0503020000020004" pitchFamily="34" charset="-127"/>
              <a:ea typeface="Malgun Gothic" panose="020B0503020000020004" pitchFamily="34" charset="-127"/>
            </a:endParaRPr>
          </a:p>
          <a:p>
            <a:endParaRPr lang="en-GB" dirty="0"/>
          </a:p>
        </p:txBody>
      </p:sp>
      <p:sp>
        <p:nvSpPr>
          <p:cNvPr id="2" name="Content Placeholder 2">
            <a:extLst>
              <a:ext uri="{FF2B5EF4-FFF2-40B4-BE49-F238E27FC236}">
                <a16:creationId xmlns:a16="http://schemas.microsoft.com/office/drawing/2014/main" id="{3BBA570A-26F4-8F48-DD9C-A8D8845C5FFE}"/>
              </a:ext>
            </a:extLst>
          </p:cNvPr>
          <p:cNvSpPr txBox="1">
            <a:spLocks/>
          </p:cNvSpPr>
          <p:nvPr/>
        </p:nvSpPr>
        <p:spPr>
          <a:xfrm>
            <a:off x="6322595" y="2136008"/>
            <a:ext cx="5055278" cy="4053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2A3584"/>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405061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A680FC8-F1C3-4F51-988D-F7432E0E5A0A}"/>
              </a:ext>
            </a:extLst>
          </p:cNvPr>
          <p:cNvSpPr>
            <a:spLocks noGrp="1"/>
          </p:cNvSpPr>
          <p:nvPr>
            <p:ph type="title"/>
          </p:nvPr>
        </p:nvSpPr>
        <p:spPr>
          <a:xfrm>
            <a:off x="950340" y="330331"/>
            <a:ext cx="10363200" cy="539023"/>
          </a:xfrm>
        </p:spPr>
        <p:txBody>
          <a:bodyPr vert="horz" lIns="91440" tIns="45720" rIns="91440" bIns="45720" rtlCol="0" anchor="ctr">
            <a:noAutofit/>
          </a:bodyPr>
          <a:lstStyle/>
          <a:p>
            <a:r>
              <a:rPr lang="lt-LT" sz="3600" b="1" dirty="0">
                <a:latin typeface="Malgun Gothic" panose="020B0503020000020004" pitchFamily="34" charset="-127"/>
                <a:ea typeface="Malgun Gothic" panose="020B0503020000020004" pitchFamily="34" charset="-127"/>
              </a:rPr>
              <a:t>NEW CRISIS AND EMERGENCY MANAGEMENT MODEL</a:t>
            </a:r>
          </a:p>
        </p:txBody>
      </p:sp>
      <p:sp>
        <p:nvSpPr>
          <p:cNvPr id="50" name="Right Arrow 8">
            <a:extLst>
              <a:ext uri="{FF2B5EF4-FFF2-40B4-BE49-F238E27FC236}">
                <a16:creationId xmlns:a16="http://schemas.microsoft.com/office/drawing/2014/main" id="{3516EEE8-5F22-41E3-ADDF-D6B0789A4B89}"/>
              </a:ext>
            </a:extLst>
          </p:cNvPr>
          <p:cNvSpPr/>
          <p:nvPr/>
        </p:nvSpPr>
        <p:spPr>
          <a:xfrm>
            <a:off x="140601" y="4763338"/>
            <a:ext cx="11970326" cy="1866762"/>
          </a:xfrm>
          <a:custGeom>
            <a:avLst/>
            <a:gdLst>
              <a:gd name="connsiteX0" fmla="*/ 0 w 7644849"/>
              <a:gd name="connsiteY0" fmla="*/ 216024 h 864096"/>
              <a:gd name="connsiteX1" fmla="*/ 7212801 w 7644849"/>
              <a:gd name="connsiteY1" fmla="*/ 216024 h 864096"/>
              <a:gd name="connsiteX2" fmla="*/ 7212801 w 7644849"/>
              <a:gd name="connsiteY2" fmla="*/ 0 h 864096"/>
              <a:gd name="connsiteX3" fmla="*/ 7644849 w 7644849"/>
              <a:gd name="connsiteY3" fmla="*/ 432048 h 864096"/>
              <a:gd name="connsiteX4" fmla="*/ 7212801 w 7644849"/>
              <a:gd name="connsiteY4" fmla="*/ 864096 h 864096"/>
              <a:gd name="connsiteX5" fmla="*/ 7212801 w 7644849"/>
              <a:gd name="connsiteY5" fmla="*/ 648072 h 864096"/>
              <a:gd name="connsiteX6" fmla="*/ 0 w 7644849"/>
              <a:gd name="connsiteY6" fmla="*/ 648072 h 864096"/>
              <a:gd name="connsiteX7" fmla="*/ 0 w 7644849"/>
              <a:gd name="connsiteY7" fmla="*/ 216024 h 864096"/>
              <a:gd name="connsiteX0" fmla="*/ 0 w 7212801"/>
              <a:gd name="connsiteY0" fmla="*/ 216024 h 864096"/>
              <a:gd name="connsiteX1" fmla="*/ 7212801 w 7212801"/>
              <a:gd name="connsiteY1" fmla="*/ 216024 h 864096"/>
              <a:gd name="connsiteX2" fmla="*/ 7212801 w 7212801"/>
              <a:gd name="connsiteY2" fmla="*/ 0 h 864096"/>
              <a:gd name="connsiteX3" fmla="*/ 7212801 w 7212801"/>
              <a:gd name="connsiteY3" fmla="*/ 864096 h 864096"/>
              <a:gd name="connsiteX4" fmla="*/ 7212801 w 7212801"/>
              <a:gd name="connsiteY4" fmla="*/ 648072 h 864096"/>
              <a:gd name="connsiteX5" fmla="*/ 0 w 7212801"/>
              <a:gd name="connsiteY5" fmla="*/ 648072 h 864096"/>
              <a:gd name="connsiteX6" fmla="*/ 0 w 7212801"/>
              <a:gd name="connsiteY6" fmla="*/ 216024 h 864096"/>
              <a:gd name="connsiteX0" fmla="*/ 0 w 7212801"/>
              <a:gd name="connsiteY0" fmla="*/ 216024 h 648072"/>
              <a:gd name="connsiteX1" fmla="*/ 7212801 w 7212801"/>
              <a:gd name="connsiteY1" fmla="*/ 216024 h 648072"/>
              <a:gd name="connsiteX2" fmla="*/ 7212801 w 7212801"/>
              <a:gd name="connsiteY2" fmla="*/ 0 h 648072"/>
              <a:gd name="connsiteX3" fmla="*/ 7212801 w 7212801"/>
              <a:gd name="connsiteY3" fmla="*/ 648072 h 648072"/>
              <a:gd name="connsiteX4" fmla="*/ 0 w 7212801"/>
              <a:gd name="connsiteY4" fmla="*/ 648072 h 648072"/>
              <a:gd name="connsiteX5" fmla="*/ 0 w 7212801"/>
              <a:gd name="connsiteY5" fmla="*/ 216024 h 648072"/>
              <a:gd name="connsiteX0" fmla="*/ 0 w 7212801"/>
              <a:gd name="connsiteY0" fmla="*/ 0 h 432048"/>
              <a:gd name="connsiteX1" fmla="*/ 7212801 w 7212801"/>
              <a:gd name="connsiteY1" fmla="*/ 0 h 432048"/>
              <a:gd name="connsiteX2" fmla="*/ 7212801 w 7212801"/>
              <a:gd name="connsiteY2" fmla="*/ 432048 h 432048"/>
              <a:gd name="connsiteX3" fmla="*/ 0 w 7212801"/>
              <a:gd name="connsiteY3" fmla="*/ 432048 h 432048"/>
              <a:gd name="connsiteX4" fmla="*/ 0 w 7212801"/>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2801" h="432048">
                <a:moveTo>
                  <a:pt x="0" y="0"/>
                </a:moveTo>
                <a:lnTo>
                  <a:pt x="7212801" y="0"/>
                </a:lnTo>
                <a:lnTo>
                  <a:pt x="7212801" y="432048"/>
                </a:lnTo>
                <a:lnTo>
                  <a:pt x="0" y="432048"/>
                </a:lnTo>
                <a:lnTo>
                  <a:pt x="0" y="0"/>
                </a:lnTo>
                <a:close/>
              </a:path>
            </a:pathLst>
          </a:custGeom>
          <a:solidFill>
            <a:schemeClr val="tx2">
              <a:lumMod val="20000"/>
              <a:lumOff val="80000"/>
              <a:alpha val="80000"/>
            </a:schemeClr>
          </a:solidFill>
          <a:ln>
            <a:noFill/>
          </a:ln>
          <a:effectLst>
            <a:outerShdw blurRad="50800" dist="381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r>
              <a:rPr lang="lt-LT" dirty="0" err="1">
                <a:solidFill>
                  <a:schemeClr val="tx1"/>
                </a:solidFill>
              </a:rPr>
              <a:t>Operational-tactical</a:t>
            </a:r>
            <a:r>
              <a:rPr lang="lt-LT" dirty="0">
                <a:solidFill>
                  <a:schemeClr val="tx1"/>
                </a:solidFill>
              </a:rPr>
              <a:t> </a:t>
            </a:r>
            <a:r>
              <a:rPr lang="lt-LT" dirty="0" err="1">
                <a:solidFill>
                  <a:schemeClr val="tx1"/>
                </a:solidFill>
              </a:rPr>
              <a:t>level</a:t>
            </a:r>
            <a:endParaRPr lang="en-US" dirty="0">
              <a:solidFill>
                <a:schemeClr val="tx1"/>
              </a:solidFill>
            </a:endParaRPr>
          </a:p>
        </p:txBody>
      </p:sp>
      <p:sp>
        <p:nvSpPr>
          <p:cNvPr id="51" name="Right Arrow 9">
            <a:extLst>
              <a:ext uri="{FF2B5EF4-FFF2-40B4-BE49-F238E27FC236}">
                <a16:creationId xmlns:a16="http://schemas.microsoft.com/office/drawing/2014/main" id="{A8318C9D-165A-43B9-AC3A-45EFCAFCCC9D}"/>
              </a:ext>
            </a:extLst>
          </p:cNvPr>
          <p:cNvSpPr/>
          <p:nvPr/>
        </p:nvSpPr>
        <p:spPr>
          <a:xfrm flipH="1">
            <a:off x="110835" y="2977044"/>
            <a:ext cx="11970325" cy="1783391"/>
          </a:xfrm>
          <a:custGeom>
            <a:avLst/>
            <a:gdLst>
              <a:gd name="connsiteX0" fmla="*/ 0 w 5208578"/>
              <a:gd name="connsiteY0" fmla="*/ 216024 h 864096"/>
              <a:gd name="connsiteX1" fmla="*/ 4776530 w 5208578"/>
              <a:gd name="connsiteY1" fmla="*/ 216024 h 864096"/>
              <a:gd name="connsiteX2" fmla="*/ 4776530 w 5208578"/>
              <a:gd name="connsiteY2" fmla="*/ 0 h 864096"/>
              <a:gd name="connsiteX3" fmla="*/ 5208578 w 5208578"/>
              <a:gd name="connsiteY3" fmla="*/ 432048 h 864096"/>
              <a:gd name="connsiteX4" fmla="*/ 4776530 w 5208578"/>
              <a:gd name="connsiteY4" fmla="*/ 864096 h 864096"/>
              <a:gd name="connsiteX5" fmla="*/ 4776530 w 5208578"/>
              <a:gd name="connsiteY5" fmla="*/ 648072 h 864096"/>
              <a:gd name="connsiteX6" fmla="*/ 0 w 5208578"/>
              <a:gd name="connsiteY6" fmla="*/ 648072 h 864096"/>
              <a:gd name="connsiteX7" fmla="*/ 0 w 5208578"/>
              <a:gd name="connsiteY7" fmla="*/ 216024 h 864096"/>
              <a:gd name="connsiteX0" fmla="*/ 0 w 5208578"/>
              <a:gd name="connsiteY0" fmla="*/ 0 h 648072"/>
              <a:gd name="connsiteX1" fmla="*/ 4776530 w 5208578"/>
              <a:gd name="connsiteY1" fmla="*/ 0 h 648072"/>
              <a:gd name="connsiteX2" fmla="*/ 5208578 w 5208578"/>
              <a:gd name="connsiteY2" fmla="*/ 216024 h 648072"/>
              <a:gd name="connsiteX3" fmla="*/ 4776530 w 5208578"/>
              <a:gd name="connsiteY3" fmla="*/ 648072 h 648072"/>
              <a:gd name="connsiteX4" fmla="*/ 4776530 w 5208578"/>
              <a:gd name="connsiteY4" fmla="*/ 432048 h 648072"/>
              <a:gd name="connsiteX5" fmla="*/ 0 w 5208578"/>
              <a:gd name="connsiteY5" fmla="*/ 432048 h 648072"/>
              <a:gd name="connsiteX6" fmla="*/ 0 w 5208578"/>
              <a:gd name="connsiteY6" fmla="*/ 0 h 648072"/>
              <a:gd name="connsiteX0" fmla="*/ 0 w 5208578"/>
              <a:gd name="connsiteY0" fmla="*/ 0 h 432048"/>
              <a:gd name="connsiteX1" fmla="*/ 4776530 w 5208578"/>
              <a:gd name="connsiteY1" fmla="*/ 0 h 432048"/>
              <a:gd name="connsiteX2" fmla="*/ 5208578 w 5208578"/>
              <a:gd name="connsiteY2" fmla="*/ 216024 h 432048"/>
              <a:gd name="connsiteX3" fmla="*/ 4776530 w 5208578"/>
              <a:gd name="connsiteY3" fmla="*/ 432048 h 432048"/>
              <a:gd name="connsiteX4" fmla="*/ 0 w 5208578"/>
              <a:gd name="connsiteY4" fmla="*/ 432048 h 432048"/>
              <a:gd name="connsiteX5" fmla="*/ 0 w 5208578"/>
              <a:gd name="connsiteY5" fmla="*/ 0 h 432048"/>
              <a:gd name="connsiteX0" fmla="*/ 0 w 4776530"/>
              <a:gd name="connsiteY0" fmla="*/ 0 h 432048"/>
              <a:gd name="connsiteX1" fmla="*/ 4776530 w 4776530"/>
              <a:gd name="connsiteY1" fmla="*/ 0 h 432048"/>
              <a:gd name="connsiteX2" fmla="*/ 4776530 w 4776530"/>
              <a:gd name="connsiteY2" fmla="*/ 432048 h 432048"/>
              <a:gd name="connsiteX3" fmla="*/ 0 w 4776530"/>
              <a:gd name="connsiteY3" fmla="*/ 432048 h 432048"/>
              <a:gd name="connsiteX4" fmla="*/ 0 w 4776530"/>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530" h="432048">
                <a:moveTo>
                  <a:pt x="0" y="0"/>
                </a:moveTo>
                <a:lnTo>
                  <a:pt x="4776530" y="0"/>
                </a:lnTo>
                <a:lnTo>
                  <a:pt x="4776530" y="432048"/>
                </a:lnTo>
                <a:lnTo>
                  <a:pt x="0" y="432048"/>
                </a:lnTo>
                <a:lnTo>
                  <a:pt x="0" y="0"/>
                </a:lnTo>
                <a:close/>
              </a:path>
            </a:pathLst>
          </a:custGeom>
          <a:solidFill>
            <a:schemeClr val="tx2">
              <a:lumMod val="20000"/>
              <a:lumOff val="80000"/>
              <a:alpha val="80000"/>
            </a:schemeClr>
          </a:solidFill>
          <a:ln>
            <a:noFill/>
          </a:ln>
          <a:effectLst>
            <a:outerShdw blurRad="50800" dist="381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r>
              <a:rPr lang="lt-LT" dirty="0" err="1">
                <a:solidFill>
                  <a:schemeClr val="tx1"/>
                </a:solidFill>
              </a:rPr>
              <a:t>Decision-making</a:t>
            </a:r>
            <a:r>
              <a:rPr lang="lt-LT" dirty="0">
                <a:solidFill>
                  <a:schemeClr val="tx1"/>
                </a:solidFill>
              </a:rPr>
              <a:t>/</a:t>
            </a:r>
            <a:r>
              <a:rPr lang="lt-LT" dirty="0" err="1">
                <a:solidFill>
                  <a:schemeClr val="tx1"/>
                </a:solidFill>
              </a:rPr>
              <a:t>coordination</a:t>
            </a:r>
            <a:r>
              <a:rPr lang="lt-LT" dirty="0">
                <a:solidFill>
                  <a:schemeClr val="tx1"/>
                </a:solidFill>
              </a:rPr>
              <a:t> </a:t>
            </a:r>
            <a:r>
              <a:rPr lang="lt-LT" dirty="0" err="1">
                <a:solidFill>
                  <a:schemeClr val="tx1"/>
                </a:solidFill>
              </a:rPr>
              <a:t>level</a:t>
            </a:r>
            <a:endParaRPr lang="en-US" dirty="0">
              <a:solidFill>
                <a:schemeClr val="tx1"/>
              </a:solidFill>
            </a:endParaRPr>
          </a:p>
        </p:txBody>
      </p:sp>
      <p:sp>
        <p:nvSpPr>
          <p:cNvPr id="52" name="Right Arrow 10">
            <a:extLst>
              <a:ext uri="{FF2B5EF4-FFF2-40B4-BE49-F238E27FC236}">
                <a16:creationId xmlns:a16="http://schemas.microsoft.com/office/drawing/2014/main" id="{37D76AB5-6935-4261-BCEE-CA98E97E87C6}"/>
              </a:ext>
            </a:extLst>
          </p:cNvPr>
          <p:cNvSpPr/>
          <p:nvPr/>
        </p:nvSpPr>
        <p:spPr>
          <a:xfrm>
            <a:off x="110832" y="1121531"/>
            <a:ext cx="11970328" cy="1866762"/>
          </a:xfrm>
          <a:custGeom>
            <a:avLst/>
            <a:gdLst>
              <a:gd name="connsiteX0" fmla="*/ 0 w 2772308"/>
              <a:gd name="connsiteY0" fmla="*/ 216024 h 864096"/>
              <a:gd name="connsiteX1" fmla="*/ 2340260 w 2772308"/>
              <a:gd name="connsiteY1" fmla="*/ 216024 h 864096"/>
              <a:gd name="connsiteX2" fmla="*/ 2340260 w 2772308"/>
              <a:gd name="connsiteY2" fmla="*/ 0 h 864096"/>
              <a:gd name="connsiteX3" fmla="*/ 2772308 w 2772308"/>
              <a:gd name="connsiteY3" fmla="*/ 432048 h 864096"/>
              <a:gd name="connsiteX4" fmla="*/ 2340260 w 2772308"/>
              <a:gd name="connsiteY4" fmla="*/ 864096 h 864096"/>
              <a:gd name="connsiteX5" fmla="*/ 2340260 w 2772308"/>
              <a:gd name="connsiteY5" fmla="*/ 648072 h 864096"/>
              <a:gd name="connsiteX6" fmla="*/ 0 w 2772308"/>
              <a:gd name="connsiteY6" fmla="*/ 648072 h 864096"/>
              <a:gd name="connsiteX7" fmla="*/ 0 w 2772308"/>
              <a:gd name="connsiteY7" fmla="*/ 216024 h 864096"/>
              <a:gd name="connsiteX0" fmla="*/ 0 w 2772308"/>
              <a:gd name="connsiteY0" fmla="*/ 0 h 648072"/>
              <a:gd name="connsiteX1" fmla="*/ 2340260 w 2772308"/>
              <a:gd name="connsiteY1" fmla="*/ 0 h 648072"/>
              <a:gd name="connsiteX2" fmla="*/ 2772308 w 2772308"/>
              <a:gd name="connsiteY2" fmla="*/ 216024 h 648072"/>
              <a:gd name="connsiteX3" fmla="*/ 2340260 w 2772308"/>
              <a:gd name="connsiteY3" fmla="*/ 648072 h 648072"/>
              <a:gd name="connsiteX4" fmla="*/ 2340260 w 2772308"/>
              <a:gd name="connsiteY4" fmla="*/ 432048 h 648072"/>
              <a:gd name="connsiteX5" fmla="*/ 0 w 2772308"/>
              <a:gd name="connsiteY5" fmla="*/ 432048 h 648072"/>
              <a:gd name="connsiteX6" fmla="*/ 0 w 2772308"/>
              <a:gd name="connsiteY6" fmla="*/ 0 h 648072"/>
              <a:gd name="connsiteX0" fmla="*/ 0 w 2772308"/>
              <a:gd name="connsiteY0" fmla="*/ 0 h 432048"/>
              <a:gd name="connsiteX1" fmla="*/ 2340260 w 2772308"/>
              <a:gd name="connsiteY1" fmla="*/ 0 h 432048"/>
              <a:gd name="connsiteX2" fmla="*/ 2772308 w 2772308"/>
              <a:gd name="connsiteY2" fmla="*/ 216024 h 432048"/>
              <a:gd name="connsiteX3" fmla="*/ 2340260 w 2772308"/>
              <a:gd name="connsiteY3" fmla="*/ 432048 h 432048"/>
              <a:gd name="connsiteX4" fmla="*/ 0 w 2772308"/>
              <a:gd name="connsiteY4" fmla="*/ 432048 h 432048"/>
              <a:gd name="connsiteX5" fmla="*/ 0 w 2772308"/>
              <a:gd name="connsiteY5" fmla="*/ 0 h 432048"/>
              <a:gd name="connsiteX0" fmla="*/ 0 w 2340260"/>
              <a:gd name="connsiteY0" fmla="*/ 0 h 432048"/>
              <a:gd name="connsiteX1" fmla="*/ 2340260 w 2340260"/>
              <a:gd name="connsiteY1" fmla="*/ 0 h 432048"/>
              <a:gd name="connsiteX2" fmla="*/ 2340260 w 2340260"/>
              <a:gd name="connsiteY2" fmla="*/ 432048 h 432048"/>
              <a:gd name="connsiteX3" fmla="*/ 0 w 2340260"/>
              <a:gd name="connsiteY3" fmla="*/ 432048 h 432048"/>
              <a:gd name="connsiteX4" fmla="*/ 0 w 2340260"/>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60" h="432048">
                <a:moveTo>
                  <a:pt x="0" y="0"/>
                </a:moveTo>
                <a:lnTo>
                  <a:pt x="2340260" y="0"/>
                </a:lnTo>
                <a:lnTo>
                  <a:pt x="2340260" y="432048"/>
                </a:lnTo>
                <a:lnTo>
                  <a:pt x="0" y="432048"/>
                </a:lnTo>
                <a:lnTo>
                  <a:pt x="0" y="0"/>
                </a:lnTo>
                <a:close/>
              </a:path>
            </a:pathLst>
          </a:custGeom>
          <a:solidFill>
            <a:schemeClr val="tx2">
              <a:lumMod val="20000"/>
              <a:lumOff val="80000"/>
              <a:alpha val="80000"/>
            </a:schemeClr>
          </a:solidFill>
          <a:ln>
            <a:noFill/>
          </a:ln>
          <a:effectLst>
            <a:outerShdw blurRad="50800" dist="381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r>
              <a:rPr lang="it-IT" dirty="0">
                <a:solidFill>
                  <a:schemeClr val="tx2"/>
                </a:solidFill>
              </a:rPr>
              <a:t>Politi</a:t>
            </a:r>
            <a:r>
              <a:rPr lang="lt-LT" dirty="0">
                <a:solidFill>
                  <a:schemeClr val="tx2"/>
                </a:solidFill>
              </a:rPr>
              <a:t>cal</a:t>
            </a:r>
            <a:r>
              <a:rPr lang="it-IT" dirty="0">
                <a:solidFill>
                  <a:schemeClr val="tx2"/>
                </a:solidFill>
              </a:rPr>
              <a:t>–strategi</a:t>
            </a:r>
            <a:r>
              <a:rPr lang="lt-LT" dirty="0">
                <a:solidFill>
                  <a:schemeClr val="tx2"/>
                </a:solidFill>
              </a:rPr>
              <a:t>c </a:t>
            </a:r>
            <a:r>
              <a:rPr lang="lt-LT" dirty="0" err="1">
                <a:solidFill>
                  <a:schemeClr val="tx2"/>
                </a:solidFill>
              </a:rPr>
              <a:t>level</a:t>
            </a:r>
            <a:endParaRPr lang="en-US" dirty="0">
              <a:solidFill>
                <a:schemeClr val="tx2"/>
              </a:solidFill>
            </a:endParaRPr>
          </a:p>
        </p:txBody>
      </p:sp>
      <p:sp>
        <p:nvSpPr>
          <p:cNvPr id="58" name="Rectangle: Rounded Corners 57">
            <a:extLst>
              <a:ext uri="{FF2B5EF4-FFF2-40B4-BE49-F238E27FC236}">
                <a16:creationId xmlns:a16="http://schemas.microsoft.com/office/drawing/2014/main" id="{CDA5666E-0AD9-49E1-90B6-1F5AF435E12E}"/>
              </a:ext>
            </a:extLst>
          </p:cNvPr>
          <p:cNvSpPr/>
          <p:nvPr/>
        </p:nvSpPr>
        <p:spPr>
          <a:xfrm>
            <a:off x="4321977" y="2505522"/>
            <a:ext cx="1877675" cy="1021539"/>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lt-LT" dirty="0" err="1"/>
              <a:t>Government</a:t>
            </a:r>
            <a:r>
              <a:rPr lang="lt-LT" dirty="0"/>
              <a:t> Office</a:t>
            </a:r>
          </a:p>
        </p:txBody>
      </p:sp>
      <p:sp>
        <p:nvSpPr>
          <p:cNvPr id="59" name="Rectangle: Rounded Corners 58">
            <a:extLst>
              <a:ext uri="{FF2B5EF4-FFF2-40B4-BE49-F238E27FC236}">
                <a16:creationId xmlns:a16="http://schemas.microsoft.com/office/drawing/2014/main" id="{8951890A-E5B5-4F4A-8532-5AA09FD5CE4A}"/>
              </a:ext>
            </a:extLst>
          </p:cNvPr>
          <p:cNvSpPr/>
          <p:nvPr/>
        </p:nvSpPr>
        <p:spPr>
          <a:xfrm>
            <a:off x="5331030" y="1422597"/>
            <a:ext cx="1877675" cy="1021539"/>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lt-LT" dirty="0" err="1"/>
              <a:t>Government</a:t>
            </a:r>
            <a:endParaRPr lang="lt-LT" dirty="0"/>
          </a:p>
        </p:txBody>
      </p:sp>
      <p:sp>
        <p:nvSpPr>
          <p:cNvPr id="62" name="Rectangle: Rounded Corners 61">
            <a:extLst>
              <a:ext uri="{FF2B5EF4-FFF2-40B4-BE49-F238E27FC236}">
                <a16:creationId xmlns:a16="http://schemas.microsoft.com/office/drawing/2014/main" id="{D3A7FE9F-2854-440C-9D38-EB57CDD5C69E}"/>
              </a:ext>
            </a:extLst>
          </p:cNvPr>
          <p:cNvSpPr/>
          <p:nvPr/>
        </p:nvSpPr>
        <p:spPr>
          <a:xfrm>
            <a:off x="5977448" y="1913336"/>
            <a:ext cx="1143124" cy="463180"/>
          </a:xfrm>
          <a:prstGeom prst="roundRect">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err="1"/>
              <a:t>Prime</a:t>
            </a:r>
            <a:r>
              <a:rPr lang="lt-LT" sz="1200" dirty="0"/>
              <a:t> </a:t>
            </a:r>
            <a:r>
              <a:rPr lang="lt-LT" sz="1200" dirty="0" err="1"/>
              <a:t>Minister</a:t>
            </a:r>
            <a:endParaRPr lang="lt-LT" sz="1200" dirty="0"/>
          </a:p>
        </p:txBody>
      </p:sp>
      <p:sp>
        <p:nvSpPr>
          <p:cNvPr id="63" name="Rectangle: Rounded Corners 62">
            <a:extLst>
              <a:ext uri="{FF2B5EF4-FFF2-40B4-BE49-F238E27FC236}">
                <a16:creationId xmlns:a16="http://schemas.microsoft.com/office/drawing/2014/main" id="{543C1AA1-4E35-4BE9-9607-33DD8A7E46A3}"/>
              </a:ext>
            </a:extLst>
          </p:cNvPr>
          <p:cNvSpPr/>
          <p:nvPr/>
        </p:nvSpPr>
        <p:spPr>
          <a:xfrm>
            <a:off x="7507591" y="1857817"/>
            <a:ext cx="1877675" cy="1014264"/>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dirty="0" err="1"/>
              <a:t>National</a:t>
            </a:r>
            <a:r>
              <a:rPr lang="lt-LT" dirty="0"/>
              <a:t> </a:t>
            </a:r>
            <a:r>
              <a:rPr lang="lt-LT" dirty="0" err="1"/>
              <a:t>Security</a:t>
            </a:r>
            <a:r>
              <a:rPr lang="lt-LT" dirty="0"/>
              <a:t> </a:t>
            </a:r>
            <a:r>
              <a:rPr lang="lt-LT" dirty="0" err="1"/>
              <a:t>Commission</a:t>
            </a:r>
            <a:endParaRPr lang="lt-LT" dirty="0"/>
          </a:p>
        </p:txBody>
      </p:sp>
      <p:sp>
        <p:nvSpPr>
          <p:cNvPr id="69" name="Rectangle: Rounded Corners 68">
            <a:extLst>
              <a:ext uri="{FF2B5EF4-FFF2-40B4-BE49-F238E27FC236}">
                <a16:creationId xmlns:a16="http://schemas.microsoft.com/office/drawing/2014/main" id="{D38C5276-B482-4653-BABF-25C28B5FEB32}"/>
              </a:ext>
            </a:extLst>
          </p:cNvPr>
          <p:cNvSpPr/>
          <p:nvPr/>
        </p:nvSpPr>
        <p:spPr>
          <a:xfrm>
            <a:off x="6788854" y="4699266"/>
            <a:ext cx="1877675" cy="1022336"/>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t-LT" sz="1200" dirty="0"/>
          </a:p>
        </p:txBody>
      </p:sp>
      <p:sp>
        <p:nvSpPr>
          <p:cNvPr id="68" name="Rectangle: Rounded Corners 67">
            <a:extLst>
              <a:ext uri="{FF2B5EF4-FFF2-40B4-BE49-F238E27FC236}">
                <a16:creationId xmlns:a16="http://schemas.microsoft.com/office/drawing/2014/main" id="{04A23978-9F08-4D9B-BD8A-8FD485A8C38D}"/>
              </a:ext>
            </a:extLst>
          </p:cNvPr>
          <p:cNvSpPr/>
          <p:nvPr/>
        </p:nvSpPr>
        <p:spPr>
          <a:xfrm>
            <a:off x="6636454" y="4546866"/>
            <a:ext cx="1877675" cy="1022336"/>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t-LT" sz="1200" dirty="0"/>
          </a:p>
        </p:txBody>
      </p:sp>
      <p:sp>
        <p:nvSpPr>
          <p:cNvPr id="65" name="Rectangle: Rounded Corners 64">
            <a:extLst>
              <a:ext uri="{FF2B5EF4-FFF2-40B4-BE49-F238E27FC236}">
                <a16:creationId xmlns:a16="http://schemas.microsoft.com/office/drawing/2014/main" id="{5503753E-37E7-42D3-95FD-5ED38832DAC6}"/>
              </a:ext>
            </a:extLst>
          </p:cNvPr>
          <p:cNvSpPr/>
          <p:nvPr/>
        </p:nvSpPr>
        <p:spPr>
          <a:xfrm>
            <a:off x="6484054" y="4394465"/>
            <a:ext cx="1877675" cy="1056027"/>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dirty="0" err="1"/>
              <a:t>Ministries</a:t>
            </a:r>
            <a:r>
              <a:rPr lang="lt-LT" dirty="0"/>
              <a:t> </a:t>
            </a:r>
            <a:r>
              <a:rPr lang="lt-LT" dirty="0" err="1"/>
              <a:t>and</a:t>
            </a:r>
            <a:r>
              <a:rPr lang="lt-LT" dirty="0"/>
              <a:t> </a:t>
            </a:r>
            <a:r>
              <a:rPr lang="lt-LT" dirty="0" err="1"/>
              <a:t>other</a:t>
            </a:r>
            <a:r>
              <a:rPr lang="lt-LT" dirty="0"/>
              <a:t> </a:t>
            </a:r>
            <a:r>
              <a:rPr lang="lt-LT" dirty="0" err="1"/>
              <a:t>state</a:t>
            </a:r>
            <a:r>
              <a:rPr lang="lt-LT" dirty="0"/>
              <a:t> </a:t>
            </a:r>
            <a:r>
              <a:rPr lang="lt-LT" dirty="0" err="1"/>
              <a:t>institutions</a:t>
            </a:r>
            <a:endParaRPr lang="lt-LT" sz="900" dirty="0"/>
          </a:p>
        </p:txBody>
      </p:sp>
      <p:sp>
        <p:nvSpPr>
          <p:cNvPr id="71" name="Rectangle: Rounded Corners 70">
            <a:extLst>
              <a:ext uri="{FF2B5EF4-FFF2-40B4-BE49-F238E27FC236}">
                <a16:creationId xmlns:a16="http://schemas.microsoft.com/office/drawing/2014/main" id="{A8DD448D-C8F9-42F9-A2EF-18C6D78D96EB}"/>
              </a:ext>
            </a:extLst>
          </p:cNvPr>
          <p:cNvSpPr/>
          <p:nvPr/>
        </p:nvSpPr>
        <p:spPr>
          <a:xfrm>
            <a:off x="4612928" y="5438733"/>
            <a:ext cx="1877675" cy="1022336"/>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t-LT" sz="1200" dirty="0"/>
          </a:p>
        </p:txBody>
      </p:sp>
      <p:sp>
        <p:nvSpPr>
          <p:cNvPr id="70" name="Rectangle: Rounded Corners 69">
            <a:extLst>
              <a:ext uri="{FF2B5EF4-FFF2-40B4-BE49-F238E27FC236}">
                <a16:creationId xmlns:a16="http://schemas.microsoft.com/office/drawing/2014/main" id="{5692F877-5A9D-4A04-A112-A32F0DB4CB01}"/>
              </a:ext>
            </a:extLst>
          </p:cNvPr>
          <p:cNvSpPr/>
          <p:nvPr/>
        </p:nvSpPr>
        <p:spPr>
          <a:xfrm>
            <a:off x="4460528" y="5286333"/>
            <a:ext cx="1877675" cy="1022336"/>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t-LT" sz="1200" dirty="0"/>
          </a:p>
        </p:txBody>
      </p:sp>
      <p:sp>
        <p:nvSpPr>
          <p:cNvPr id="66" name="Rectangle: Rounded Corners 65">
            <a:extLst>
              <a:ext uri="{FF2B5EF4-FFF2-40B4-BE49-F238E27FC236}">
                <a16:creationId xmlns:a16="http://schemas.microsoft.com/office/drawing/2014/main" id="{7DBAF47E-7A5F-415B-933B-13E3B1E192D7}"/>
              </a:ext>
            </a:extLst>
          </p:cNvPr>
          <p:cNvSpPr/>
          <p:nvPr/>
        </p:nvSpPr>
        <p:spPr>
          <a:xfrm>
            <a:off x="4296323" y="5161981"/>
            <a:ext cx="1877675" cy="1036933"/>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dirty="0" err="1"/>
              <a:t>Municipalities</a:t>
            </a:r>
            <a:endParaRPr lang="lt-LT" sz="1200" dirty="0"/>
          </a:p>
        </p:txBody>
      </p:sp>
      <p:sp>
        <p:nvSpPr>
          <p:cNvPr id="67" name="Rectangle: Rounded Corners 66">
            <a:extLst>
              <a:ext uri="{FF2B5EF4-FFF2-40B4-BE49-F238E27FC236}">
                <a16:creationId xmlns:a16="http://schemas.microsoft.com/office/drawing/2014/main" id="{3CD96D50-8A1B-44EA-9AC8-3D9C096066F0}"/>
              </a:ext>
            </a:extLst>
          </p:cNvPr>
          <p:cNvSpPr/>
          <p:nvPr/>
        </p:nvSpPr>
        <p:spPr>
          <a:xfrm>
            <a:off x="6791549" y="3075663"/>
            <a:ext cx="1877675" cy="1027971"/>
          </a:xfrm>
          <a:prstGeom prst="roundRect">
            <a:avLst/>
          </a:prstGeom>
          <a:solidFill>
            <a:schemeClr val="accent2">
              <a:lumMod val="75000"/>
              <a:alpha val="80000"/>
            </a:schemeClr>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dirty="0" err="1"/>
              <a:t>National</a:t>
            </a:r>
            <a:r>
              <a:rPr lang="lt-LT" dirty="0"/>
              <a:t> </a:t>
            </a:r>
            <a:r>
              <a:rPr lang="lt-LT" dirty="0" err="1"/>
              <a:t>Crisis</a:t>
            </a:r>
            <a:r>
              <a:rPr lang="lt-LT" dirty="0"/>
              <a:t> </a:t>
            </a:r>
            <a:r>
              <a:rPr lang="lt-LT" dirty="0" err="1"/>
              <a:t>Management</a:t>
            </a:r>
            <a:r>
              <a:rPr lang="lt-LT" dirty="0"/>
              <a:t> Centre</a:t>
            </a:r>
          </a:p>
        </p:txBody>
      </p:sp>
      <p:cxnSp>
        <p:nvCxnSpPr>
          <p:cNvPr id="116" name="Straight Arrow Connector 115">
            <a:extLst>
              <a:ext uri="{FF2B5EF4-FFF2-40B4-BE49-F238E27FC236}">
                <a16:creationId xmlns:a16="http://schemas.microsoft.com/office/drawing/2014/main" id="{77CBC8CA-E0C2-45AE-B1BE-F8B6CFBAA58D}"/>
              </a:ext>
            </a:extLst>
          </p:cNvPr>
          <p:cNvCxnSpPr>
            <a:cxnSpLocks/>
          </p:cNvCxnSpPr>
          <p:nvPr/>
        </p:nvCxnSpPr>
        <p:spPr>
          <a:xfrm flipH="1">
            <a:off x="7195766" y="2123605"/>
            <a:ext cx="231349" cy="0"/>
          </a:xfrm>
          <a:prstGeom prst="straightConnector1">
            <a:avLst/>
          </a:prstGeom>
          <a:ln w="38100">
            <a:solidFill>
              <a:schemeClr val="accent1"/>
            </a:solidFill>
            <a:headEnd w="sm" len="sm"/>
            <a:tailEnd type="stealth"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EA64C969-82DE-4643-BF9B-9B0930A7F97E}"/>
              </a:ext>
            </a:extLst>
          </p:cNvPr>
          <p:cNvCxnSpPr>
            <a:cxnSpLocks/>
          </p:cNvCxnSpPr>
          <p:nvPr/>
        </p:nvCxnSpPr>
        <p:spPr>
          <a:xfrm flipV="1">
            <a:off x="7410215" y="2108070"/>
            <a:ext cx="0" cy="308446"/>
          </a:xfrm>
          <a:prstGeom prst="straightConnector1">
            <a:avLst/>
          </a:prstGeom>
          <a:ln w="38100">
            <a:solidFill>
              <a:schemeClr val="accent1"/>
            </a:solidFill>
            <a:headEnd w="sm" len="sm"/>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E9022198-2F64-4DE8-A216-131FE1CC504D}"/>
              </a:ext>
            </a:extLst>
          </p:cNvPr>
          <p:cNvCxnSpPr>
            <a:cxnSpLocks/>
          </p:cNvCxnSpPr>
          <p:nvPr/>
        </p:nvCxnSpPr>
        <p:spPr>
          <a:xfrm flipH="1">
            <a:off x="7398543" y="2398925"/>
            <a:ext cx="109049" cy="0"/>
          </a:xfrm>
          <a:prstGeom prst="straightConnector1">
            <a:avLst/>
          </a:prstGeom>
          <a:ln w="38100">
            <a:solidFill>
              <a:schemeClr val="accent1"/>
            </a:solidFill>
            <a:headEnd w="sm" len="sm"/>
            <a:tailEnd type="non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BBAE269-DDBF-4390-B972-CBD4BAE04435}"/>
              </a:ext>
            </a:extLst>
          </p:cNvPr>
          <p:cNvCxnSpPr>
            <a:cxnSpLocks/>
            <a:stCxn id="67" idx="2"/>
          </p:cNvCxnSpPr>
          <p:nvPr/>
        </p:nvCxnSpPr>
        <p:spPr>
          <a:xfrm flipH="1">
            <a:off x="7727691" y="4103634"/>
            <a:ext cx="2696" cy="299048"/>
          </a:xfrm>
          <a:prstGeom prst="straightConnector1">
            <a:avLst/>
          </a:prstGeom>
          <a:ln w="38100">
            <a:solidFill>
              <a:schemeClr val="accent1">
                <a:lumMod val="75000"/>
              </a:schemeClr>
            </a:solidFill>
            <a:headEnd w="sm" len="sm"/>
            <a:tailEnd type="stealth"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A1A1D62A-FEC1-4D96-B467-AAC96F69C6A0}"/>
              </a:ext>
            </a:extLst>
          </p:cNvPr>
          <p:cNvCxnSpPr>
            <a:cxnSpLocks/>
          </p:cNvCxnSpPr>
          <p:nvPr/>
        </p:nvCxnSpPr>
        <p:spPr>
          <a:xfrm flipH="1" flipV="1">
            <a:off x="5262831" y="4777861"/>
            <a:ext cx="1221223" cy="8268"/>
          </a:xfrm>
          <a:prstGeom prst="straightConnector1">
            <a:avLst/>
          </a:prstGeom>
          <a:ln w="38100">
            <a:solidFill>
              <a:schemeClr val="accent1">
                <a:lumMod val="75000"/>
              </a:schemeClr>
            </a:solidFill>
            <a:headEnd w="sm" len="sm"/>
            <a:tailEnd type="non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7536781C-8FE6-4F4D-98C9-6276C3A9E906}"/>
              </a:ext>
            </a:extLst>
          </p:cNvPr>
          <p:cNvCxnSpPr>
            <a:cxnSpLocks/>
          </p:cNvCxnSpPr>
          <p:nvPr/>
        </p:nvCxnSpPr>
        <p:spPr>
          <a:xfrm>
            <a:off x="6490603" y="2352661"/>
            <a:ext cx="0" cy="1174400"/>
          </a:xfrm>
          <a:prstGeom prst="straightConnector1">
            <a:avLst/>
          </a:prstGeom>
          <a:ln w="38100">
            <a:solidFill>
              <a:schemeClr val="accent1">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ECB0999-59F1-40B2-BC63-34B2C076B329}"/>
              </a:ext>
            </a:extLst>
          </p:cNvPr>
          <p:cNvCxnSpPr>
            <a:cxnSpLocks/>
          </p:cNvCxnSpPr>
          <p:nvPr/>
        </p:nvCxnSpPr>
        <p:spPr>
          <a:xfrm>
            <a:off x="6484054" y="3527061"/>
            <a:ext cx="318940" cy="0"/>
          </a:xfrm>
          <a:prstGeom prst="straightConnector1">
            <a:avLst/>
          </a:prstGeom>
          <a:ln w="38100">
            <a:solidFill>
              <a:schemeClr val="accent1">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CBCC32D4-24BD-4846-BED3-2365A5FFE06F}"/>
              </a:ext>
            </a:extLst>
          </p:cNvPr>
          <p:cNvCxnSpPr>
            <a:cxnSpLocks/>
            <a:endCxn id="66" idx="0"/>
          </p:cNvCxnSpPr>
          <p:nvPr/>
        </p:nvCxnSpPr>
        <p:spPr>
          <a:xfrm>
            <a:off x="5235160" y="4786129"/>
            <a:ext cx="1" cy="375852"/>
          </a:xfrm>
          <a:prstGeom prst="straightConnector1">
            <a:avLst/>
          </a:prstGeom>
          <a:ln w="38100">
            <a:solidFill>
              <a:schemeClr val="accent1">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2D315259-8066-4091-8953-60F69AF8B97C}"/>
              </a:ext>
            </a:extLst>
          </p:cNvPr>
          <p:cNvCxnSpPr>
            <a:cxnSpLocks/>
          </p:cNvCxnSpPr>
          <p:nvPr/>
        </p:nvCxnSpPr>
        <p:spPr>
          <a:xfrm>
            <a:off x="7583171" y="4101253"/>
            <a:ext cx="0" cy="274331"/>
          </a:xfrm>
          <a:prstGeom prst="straightConnector1">
            <a:avLst/>
          </a:prstGeom>
          <a:ln w="38100">
            <a:solidFill>
              <a:schemeClr val="accent1">
                <a:lumMod val="75000"/>
              </a:schemeClr>
            </a:solidFill>
            <a:headEnd w="sm" len="sm"/>
            <a:tailEnd type="none" w="lg" len="lg"/>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54402F1D-F28C-2E32-388C-9A1D53EA60FD}"/>
              </a:ext>
            </a:extLst>
          </p:cNvPr>
          <p:cNvSpPr/>
          <p:nvPr/>
        </p:nvSpPr>
        <p:spPr>
          <a:xfrm>
            <a:off x="8925669" y="4305798"/>
            <a:ext cx="1746463" cy="88443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sz="1400" dirty="0"/>
              <a:t>J</a:t>
            </a:r>
            <a:r>
              <a:rPr lang="en-US" sz="1400" dirty="0" err="1"/>
              <a:t>oint</a:t>
            </a:r>
            <a:r>
              <a:rPr lang="en-US" sz="1400" dirty="0"/>
              <a:t> Situation Centre</a:t>
            </a:r>
            <a:endParaRPr lang="lt-LT" sz="1400" dirty="0"/>
          </a:p>
        </p:txBody>
      </p:sp>
      <p:cxnSp>
        <p:nvCxnSpPr>
          <p:cNvPr id="5" name="Straight Arrow Connector 4">
            <a:extLst>
              <a:ext uri="{FF2B5EF4-FFF2-40B4-BE49-F238E27FC236}">
                <a16:creationId xmlns:a16="http://schemas.microsoft.com/office/drawing/2014/main" id="{01CBD52D-E25D-F70F-A277-C5B41CCD490F}"/>
              </a:ext>
            </a:extLst>
          </p:cNvPr>
          <p:cNvCxnSpPr>
            <a:cxnSpLocks/>
          </p:cNvCxnSpPr>
          <p:nvPr/>
        </p:nvCxnSpPr>
        <p:spPr>
          <a:xfrm flipH="1" flipV="1">
            <a:off x="8590547" y="4036595"/>
            <a:ext cx="400476" cy="312382"/>
          </a:xfrm>
          <a:prstGeom prst="straightConnector1">
            <a:avLst/>
          </a:prstGeom>
          <a:ln w="38100">
            <a:solidFill>
              <a:schemeClr val="accent1">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976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CD5834DE269940900155D75B41D34C" ma:contentTypeVersion="9" ma:contentTypeDescription="Create a new document." ma:contentTypeScope="" ma:versionID="0f44faa509fe03401a8d7a2e799f8f00">
  <xsd:schema xmlns:xsd="http://www.w3.org/2001/XMLSchema" xmlns:xs="http://www.w3.org/2001/XMLSchema" xmlns:p="http://schemas.microsoft.com/office/2006/metadata/properties" xmlns:ns2="8a53796d-dc1c-45e0-b3aa-94a62c70df9d" xmlns:ns3="3faf7e35-afe4-4b6e-8b8e-800dca621519" targetNamespace="http://schemas.microsoft.com/office/2006/metadata/properties" ma:root="true" ma:fieldsID="3b225b61e14c1f7cbfd8c603ba79b91c" ns2:_="" ns3:_="">
    <xsd:import namespace="8a53796d-dc1c-45e0-b3aa-94a62c70df9d"/>
    <xsd:import namespace="3faf7e35-afe4-4b6e-8b8e-800dca62151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3796d-dc1c-45e0-b3aa-94a62c70d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af7e35-afe4-4b6e-8b8e-800dca62151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92CF32-44E8-4E75-AB39-2B1C68096F4B}">
  <ds:schemaRefs>
    <ds:schemaRef ds:uri="http://schemas.microsoft.com/sharepoint/v3/contenttype/forms"/>
  </ds:schemaRefs>
</ds:datastoreItem>
</file>

<file path=customXml/itemProps2.xml><?xml version="1.0" encoding="utf-8"?>
<ds:datastoreItem xmlns:ds="http://schemas.openxmlformats.org/officeDocument/2006/customXml" ds:itemID="{D990A4C9-E900-443E-AF4B-90F9E02E508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F730AA0-3EC4-446A-BE15-B5C20BB4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53796d-dc1c-45e0-b3aa-94a62c70df9d"/>
    <ds:schemaRef ds:uri="3faf7e35-afe4-4b6e-8b8e-800dca6215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1145</TotalTime>
  <Words>1321</Words>
  <Application>Microsoft Office PowerPoint</Application>
  <PresentationFormat>Widescreen</PresentationFormat>
  <Paragraphs>110</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Malgun Gothic</vt:lpstr>
      <vt:lpstr>Arial</vt:lpstr>
      <vt:lpstr>Calibri</vt:lpstr>
      <vt:lpstr>Source Sans Pro</vt:lpstr>
      <vt:lpstr>Wingdings</vt:lpstr>
      <vt:lpstr>Office Theme</vt:lpstr>
      <vt:lpstr>The impact of the recent poly-crisis on public-sector governance: strategic and operational responses of Lithuanian authorities</vt:lpstr>
      <vt:lpstr>CONTEXT OF THE RESEARCH</vt:lpstr>
      <vt:lpstr>PROBLEM AND PURPOSE</vt:lpstr>
      <vt:lpstr>STRATEGIC DECISIONS AND OPERATIONAL RESPONSES</vt:lpstr>
      <vt:lpstr>THEORETICAL APPROACH</vt:lpstr>
      <vt:lpstr>SPILLOVER EFFECTS</vt:lpstr>
      <vt:lpstr>EVENTS, DECISIONS AND SPILLOVER EFFECTS IN THE LITHUANIAN POLY-CRISIS </vt:lpstr>
      <vt:lpstr>MECHANISMS OF CHANGE: COORDINATION AND POLICY RESPONSES</vt:lpstr>
      <vt:lpstr>NEW CRISIS AND EMERGENCY MANAGEMENT MODEL</vt:lpstr>
      <vt:lpstr>CAUSAL CONFIGURATIONS EXPLAINING THE RESULTS OF INDIVIDUAL CRISES</vt:lpstr>
      <vt:lpstr>PRELIMINARY CONCLUSIONS (ON COORDINATION)</vt:lpstr>
      <vt:lpstr>OTHER PRELIMINARY FINDINGS: NEW GOVERNANCE PRACTICES</vt:lpstr>
      <vt:lpstr>Thank you for the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PRISTATYMO PAVADINIMAS</dc:title>
  <dc:creator>Emilė Indrašiūtė</dc:creator>
  <cp:lastModifiedBy>Vitalis Nakrošis</cp:lastModifiedBy>
  <cp:revision>55</cp:revision>
  <dcterms:created xsi:type="dcterms:W3CDTF">2021-03-01T09:26:51Z</dcterms:created>
  <dcterms:modified xsi:type="dcterms:W3CDTF">2024-01-18T11:16:54Z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0x010100FDCD5834DE269940900155D75B41D34C</vt:lpwstr>
  </property>
</Properties>
</file>